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414203594" r:id="rId2"/>
  </p:sldMasterIdLst>
  <p:notesMasterIdLst>
    <p:notesMasterId r:id="rId18"/>
  </p:notesMasterIdLst>
  <p:sldIdLst>
    <p:sldId id="289" r:id="rId3"/>
    <p:sldId id="257" r:id="rId4"/>
    <p:sldId id="278" r:id="rId5"/>
    <p:sldId id="279" r:id="rId6"/>
    <p:sldId id="280" r:id="rId7"/>
    <p:sldId id="292" r:id="rId8"/>
    <p:sldId id="281" r:id="rId9"/>
    <p:sldId id="282" r:id="rId10"/>
    <p:sldId id="283" r:id="rId11"/>
    <p:sldId id="284" r:id="rId12"/>
    <p:sldId id="286" r:id="rId13"/>
    <p:sldId id="294" r:id="rId14"/>
    <p:sldId id="293" r:id="rId15"/>
    <p:sldId id="290" r:id="rId16"/>
    <p:sldId id="288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12" autoAdjust="0"/>
    <p:restoredTop sz="82846" autoAdjust="0"/>
  </p:normalViewPr>
  <p:slideViewPr>
    <p:cSldViewPr>
      <p:cViewPr varScale="1">
        <p:scale>
          <a:sx n="54" d="100"/>
          <a:sy n="54" d="100"/>
        </p:scale>
        <p:origin x="15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02047-D559-4BBF-B55F-A886DEB32F5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171A3-B44D-4617-9252-D652C6360C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844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Include some images for your</a:t>
            </a:r>
            <a:r>
              <a:rPr lang="en-GB" baseline="0" dirty="0"/>
              <a:t> year group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EE50F-331B-4D07-8FF9-09729C2F199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9974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86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78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272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988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753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519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1129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8382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95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3301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4640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265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6F901-B4CB-2E60-D5E4-C0B5CED42B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CAEF72-28D6-89B7-7BE5-DC03BF5967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2E341-6B05-30DD-A2C4-F99CD596F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965D9-C795-0219-072A-D14AE3345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580E-1A8B-C606-CCAA-9184C3F40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28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D0088-F15D-B4A7-B7A6-040FCFEB5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A1D5E-DE9C-720D-BDCB-E0093648B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BFCC5-FE7E-7DCF-8F33-EF15BDD4A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48479-BC58-DEE0-799C-12413EE0A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220DD-B959-AED2-7F2A-7FB719704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133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1EA29-6BD0-8C37-E91E-9C2EEC85C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6076A7-1024-0C84-95E7-DA41B462C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FBB15-FAB5-7032-4AE7-59FF5F713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9085D-EA27-C3EA-4382-C713D312C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92BF2-9E84-B602-62EC-DDDF6A93E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574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1B4A7-5F8B-A2FE-D7D4-4AFEDFB6F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A1B38-EF39-8699-5F6C-178F13A8F7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DC89EB-0F1F-5405-34DC-0E9B743AC0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5D3F53-6E5E-7F52-E5AF-460FFE00B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2621EB-C02D-B2BB-3023-98EC55DDC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5F559E-2B49-1439-325D-A6AAD8B0C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789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85A6A-42AA-F4B4-4345-70A41513E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27B116-F593-446F-61EF-A66B253DD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D5E5F5-1857-9C8A-F744-710F77D2B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E2FDDD-F534-64C0-C80C-C4BA27396F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7930AF-C1D4-CB24-9C03-EFB8495652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61A686-2C7A-0EA3-C6A7-AF707310C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B5C81-CC85-762B-AB7D-7183E4454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4FE8EF-2BB7-FBBA-6EDE-AEA51A876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34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4446B-CAD8-AFA2-54DF-13A1BBCFF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E75944-ECE1-0612-5E98-CA239506C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5A6857-AD5E-7BBB-4812-E4A278D4E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0935E0-22E8-1F8C-1F43-E190247C8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40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A76685-DAAF-B2EC-29BB-DE5939F54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5AB1B5-CA25-B7AF-729A-511186BEC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26D5F5-5CAB-4824-ED2B-687D487C8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915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078F8-DC39-D86A-0DE5-68FBC04C0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10104-640B-4D26-7E93-D845EF5C9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E2730-2CC3-F076-46FA-94264DEC8C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D4AEC1-61CB-AD40-F2B1-F63ABBA4B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7342A6-A453-BBC5-2210-9E6ECA7A0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AF0B1-D480-A8B4-5F03-DB90E37D8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56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13EEF-97C8-6F69-4341-B69904A7D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51E800-02AB-2CEF-6154-B2972385FF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39EC0-8F66-002F-BE13-4240AA8E3C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7EDE9B-98FD-6C2C-C602-316BAEFE5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BA02D-A93F-9892-B83C-B757C0031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04F210-E4AB-36D2-9C17-8DCEEE943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186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E2A27-ECF6-6C5A-7D81-0C8B68E28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2FB53E-2009-60FF-F5EC-BFCEBC56AC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C8C6F-4242-A24C-2AE6-07CE4B43B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D2333-FE22-FB8F-0DBC-F9D3205A2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370C6-7765-1E6B-CCF2-C617AB2A6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226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28B6BA-714A-0751-415C-867FFF3438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F62E61-E3E2-4DF6-85F0-36E21255E4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465A5-C4A3-49E3-B09D-9CD47D1F9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862EA-0F1D-3FB2-38C8-C8EF1EC96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25AA9-CBEE-358D-82B8-471E0F6C3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093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142035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439EFA-034A-20A3-14C8-4E20A0941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3F16B-87EB-0669-7A5D-3A789FD11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11429-4205-903A-EC44-7B064A4CB6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99A54-E62B-4956-BD06-76B59D3F9062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4C346-C866-AC2C-6343-485C4E333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65DEA-4E82-73FF-CFC8-0393576D3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985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414203595" r:id="rId1"/>
    <p:sldLayoutId id="2414203596" r:id="rId2"/>
    <p:sldLayoutId id="2414203597" r:id="rId3"/>
    <p:sldLayoutId id="2414203598" r:id="rId4"/>
    <p:sldLayoutId id="2414203599" r:id="rId5"/>
    <p:sldLayoutId id="2414203600" r:id="rId6"/>
    <p:sldLayoutId id="2414203601" r:id="rId7"/>
    <p:sldLayoutId id="2414203602" r:id="rId8"/>
    <p:sldLayoutId id="2414203603" r:id="rId9"/>
    <p:sldLayoutId id="2414203604" r:id="rId10"/>
    <p:sldLayoutId id="241420360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www.stjohnsprimary.kent.sch.uk/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tjohnsprimary.kent.sch.uk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apply.cloudforedu.org.uk/ofsm/kent" TargetMode="Externa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F8583-DD06-32B3-31A8-6CA23AD70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1640" y="476672"/>
            <a:ext cx="6607743" cy="678581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>
                <a:solidFill>
                  <a:schemeClr val="bg1"/>
                </a:solidFill>
              </a:rPr>
              <a:t>Welcome to Year 2!</a:t>
            </a:r>
          </a:p>
        </p:txBody>
      </p:sp>
    </p:spTree>
    <p:extLst>
      <p:ext uri="{BB962C8B-B14F-4D97-AF65-F5344CB8AC3E}">
        <p14:creationId xmlns:p14="http://schemas.microsoft.com/office/powerpoint/2010/main" val="32803534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809625" y="188640"/>
            <a:ext cx="7620000" cy="92333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dirty="0">
                <a:solidFill>
                  <a:srgbClr val="0070C0"/>
                </a:solidFill>
                <a:latin typeface="Calibri"/>
              </a:rPr>
              <a:t>The Team</a:t>
            </a:r>
            <a:endParaRPr lang="en-US" sz="5400" b="1" u="none" spc="0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512" y="1510266"/>
            <a:ext cx="866365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Year Leader: </a:t>
            </a:r>
            <a:r>
              <a:rPr lang="en-GB" sz="2800" dirty="0"/>
              <a:t>Miss Mulholland</a:t>
            </a:r>
          </a:p>
          <a:p>
            <a:endParaRPr lang="en-GB" sz="2800" dirty="0"/>
          </a:p>
          <a:p>
            <a:r>
              <a:rPr lang="en-GB" sz="2800" b="1" dirty="0"/>
              <a:t>Class Teachers: </a:t>
            </a:r>
          </a:p>
          <a:p>
            <a:r>
              <a:rPr lang="en-GB" sz="2800" dirty="0"/>
              <a:t>2SP: Miss Mulholland</a:t>
            </a:r>
          </a:p>
          <a:p>
            <a:r>
              <a:rPr lang="en-GB" sz="2800" dirty="0"/>
              <a:t>2SA: Mrs Middleton</a:t>
            </a:r>
          </a:p>
          <a:p>
            <a:r>
              <a:rPr lang="en-GB" sz="2800" dirty="0"/>
              <a:t>2SG: Mr Brett and Miss </a:t>
            </a:r>
            <a:r>
              <a:rPr lang="en-GB" sz="2800" dirty="0" err="1"/>
              <a:t>Winbolt</a:t>
            </a:r>
            <a:endParaRPr lang="en-GB" sz="2800" dirty="0"/>
          </a:p>
          <a:p>
            <a:r>
              <a:rPr lang="en-GB" sz="2800" dirty="0"/>
              <a:t>2SD: Miss Brown</a:t>
            </a:r>
          </a:p>
          <a:p>
            <a:r>
              <a:rPr lang="en-GB" sz="2800" dirty="0"/>
              <a:t>                        </a:t>
            </a:r>
          </a:p>
          <a:p>
            <a:r>
              <a:rPr lang="en-GB" sz="2800" b="1" dirty="0"/>
              <a:t>Support staff: </a:t>
            </a:r>
            <a:r>
              <a:rPr lang="en-GB" sz="2800" dirty="0"/>
              <a:t>Mrs McFarlane, Mrs Hunt, Mrs </a:t>
            </a:r>
            <a:r>
              <a:rPr lang="en-GB" sz="2800" dirty="0" err="1"/>
              <a:t>D’Silva</a:t>
            </a:r>
            <a:r>
              <a:rPr lang="en-GB" sz="2800" dirty="0"/>
              <a:t>, Mrs Sharma, Mrs Kaur, and Mrs </a:t>
            </a:r>
            <a:r>
              <a:rPr lang="en-GB" sz="2800" dirty="0" err="1"/>
              <a:t>Nanra</a:t>
            </a:r>
            <a:endParaRPr lang="en-GB" sz="2800" dirty="0"/>
          </a:p>
          <a:p>
            <a:endParaRPr lang="en-GB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809625" y="188640"/>
            <a:ext cx="7620000" cy="92333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dirty="0">
                <a:solidFill>
                  <a:srgbClr val="0070C0"/>
                </a:solidFill>
                <a:latin typeface="Calibri"/>
              </a:rPr>
              <a:t>Our day</a:t>
            </a:r>
            <a:endParaRPr lang="en-US" sz="5400" b="1" u="none" spc="0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818" y="1766938"/>
            <a:ext cx="830361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b="1" dirty="0"/>
              <a:t>Mornings: </a:t>
            </a:r>
            <a:r>
              <a:rPr lang="en-GB" sz="3400" dirty="0"/>
              <a:t>Celebration of the Word, Maths, English, Handwriting, and Mastering Number. </a:t>
            </a:r>
          </a:p>
          <a:p>
            <a:endParaRPr lang="en-GB" sz="3400" dirty="0"/>
          </a:p>
          <a:p>
            <a:r>
              <a:rPr lang="en-GB" sz="3400" b="1" dirty="0"/>
              <a:t>Afternoons: </a:t>
            </a:r>
            <a:r>
              <a:rPr lang="en-GB" sz="3400" dirty="0"/>
              <a:t>Reading and Foundation subjects.</a:t>
            </a:r>
          </a:p>
          <a:p>
            <a:endParaRPr lang="en-GB" sz="3400" dirty="0"/>
          </a:p>
          <a:p>
            <a:r>
              <a:rPr lang="en-GB" sz="3400" b="1" dirty="0"/>
              <a:t>PE Days:</a:t>
            </a:r>
          </a:p>
          <a:p>
            <a:r>
              <a:rPr lang="en-GB" sz="3400" dirty="0"/>
              <a:t>Monday: 2SP, 2SA, and 2SD</a:t>
            </a:r>
          </a:p>
          <a:p>
            <a:r>
              <a:rPr lang="en-GB" sz="3400" dirty="0"/>
              <a:t>Tuesday: 2SG</a:t>
            </a:r>
          </a:p>
        </p:txBody>
      </p:sp>
    </p:spTree>
    <p:extLst>
      <p:ext uri="{BB962C8B-B14F-4D97-AF65-F5344CB8AC3E}">
        <p14:creationId xmlns:p14="http://schemas.microsoft.com/office/powerpoint/2010/main" val="1747244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2250"/>
            <a:ext cx="7620000" cy="14465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0070C0"/>
                </a:solidFill>
                <a:latin typeface="Calibri"/>
              </a:rPr>
              <a:t>What will your children </a:t>
            </a:r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0070C0"/>
                </a:solidFill>
                <a:latin typeface="Calibri"/>
              </a:rPr>
              <a:t>be learning this year?</a:t>
            </a:r>
            <a:endParaRPr lang="en-US" sz="4400" b="1" u="none" spc="0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ECAD9B-D6E6-4F3D-8CCC-80C09BDA1F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586" y="1916832"/>
            <a:ext cx="8620828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27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2250"/>
            <a:ext cx="7620000" cy="14465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0070C0"/>
                </a:solidFill>
                <a:latin typeface="Calibri"/>
              </a:rPr>
              <a:t>Homework and </a:t>
            </a:r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0070C0"/>
                </a:solidFill>
                <a:latin typeface="Calibri"/>
              </a:rPr>
              <a:t>daily reading</a:t>
            </a:r>
            <a:endParaRPr lang="en-US" sz="4400" b="1" u="none" spc="0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783" y="1642014"/>
            <a:ext cx="878497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In Year 2, homework is given out on a Friday and returned the following Wednesday. </a:t>
            </a:r>
          </a:p>
          <a:p>
            <a:endParaRPr lang="en-GB" sz="2400" dirty="0"/>
          </a:p>
          <a:p>
            <a:r>
              <a:rPr lang="en-GB" sz="2400" dirty="0"/>
              <a:t>Children are expected to read daily with an adult and have their reading records signed to reflect this. reding books and reding records should be brought to school each day. </a:t>
            </a:r>
          </a:p>
          <a:p>
            <a:endParaRPr lang="en-GB" sz="2400" dirty="0"/>
          </a:p>
          <a:p>
            <a:r>
              <a:rPr lang="en-GB" sz="2400" dirty="0"/>
              <a:t>Children are asked to complete one Maths and one English activity each week. Children should also access </a:t>
            </a:r>
            <a:r>
              <a:rPr lang="en-GB" sz="2400" dirty="0" err="1"/>
              <a:t>Numbots</a:t>
            </a:r>
            <a:r>
              <a:rPr lang="en-GB" sz="2400" dirty="0"/>
              <a:t> for 10 minutes a week. The children will be given a spelling list of 10 words to practise what they have been learning in their phonics lessons. </a:t>
            </a:r>
          </a:p>
          <a:p>
            <a:endParaRPr lang="en-GB" sz="2400" dirty="0"/>
          </a:p>
          <a:p>
            <a:r>
              <a:rPr lang="en-GB" sz="2400" dirty="0"/>
              <a:t>Homework club will be on a Tuesday by invitation. 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84483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2" y="2492896"/>
            <a:ext cx="9138790" cy="418051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226" y="0"/>
            <a:ext cx="91450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Please make sure your child is reading at home every day.  This does not need to be the whole book.</a:t>
            </a:r>
          </a:p>
          <a:p>
            <a:r>
              <a:rPr lang="en-GB" sz="3200" dirty="0"/>
              <a:t> </a:t>
            </a:r>
          </a:p>
          <a:p>
            <a:r>
              <a:rPr lang="en-GB" sz="3200" dirty="0"/>
              <a:t>Some questions you can ask your child to help develop their comprehension skills:</a:t>
            </a:r>
          </a:p>
        </p:txBody>
      </p:sp>
    </p:spTree>
    <p:extLst>
      <p:ext uri="{BB962C8B-B14F-4D97-AF65-F5344CB8AC3E}">
        <p14:creationId xmlns:p14="http://schemas.microsoft.com/office/powerpoint/2010/main" val="2762506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2250"/>
            <a:ext cx="7620000" cy="769441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0070C0"/>
                </a:solidFill>
                <a:latin typeface="Calibri"/>
              </a:rPr>
              <a:t>OPAL</a:t>
            </a:r>
            <a:endParaRPr lang="en-US" sz="4400" b="1" u="none" spc="0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505539"/>
            <a:ext cx="936205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At lunchtime, children are able to choose different areas to play in. These include: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Mud kitchen               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Sand Pit                       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Digging                       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Art area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Loose parts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Construction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Small world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Water area 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2280" y="4576234"/>
            <a:ext cx="1613826" cy="21046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0192" y="2584729"/>
            <a:ext cx="2405914" cy="18211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5976" y="4576235"/>
            <a:ext cx="2592288" cy="209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37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2250"/>
            <a:ext cx="7620000" cy="769441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0070C0"/>
                </a:solidFill>
                <a:latin typeface="Calibri"/>
              </a:rPr>
              <a:t>Assessment</a:t>
            </a:r>
            <a:endParaRPr lang="en-US" sz="4400" b="1" u="none" spc="0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9054" y="1532487"/>
            <a:ext cx="889083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As well as teachers assessing children’s learning through work completed every day, the children will also complete assessments for Maths, Reading and Grammar, Spelling and Punctuation 3 times a year. </a:t>
            </a:r>
          </a:p>
          <a:p>
            <a:endParaRPr lang="en-GB" sz="3600" dirty="0"/>
          </a:p>
          <a:p>
            <a:r>
              <a:rPr lang="en-GB" sz="3600" dirty="0"/>
              <a:t>Any children who did not pass their phonics screening in Year 1 will re-take the screening in June 2027. </a:t>
            </a:r>
          </a:p>
        </p:txBody>
      </p:sp>
    </p:spTree>
    <p:extLst>
      <p:ext uri="{BB962C8B-B14F-4D97-AF65-F5344CB8AC3E}">
        <p14:creationId xmlns:p14="http://schemas.microsoft.com/office/powerpoint/2010/main" val="2359973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2250"/>
            <a:ext cx="7620000" cy="14465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0070C0"/>
                </a:solidFill>
                <a:latin typeface="Calibri"/>
              </a:rPr>
              <a:t>Trips, experiences and </a:t>
            </a:r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0070C0"/>
                </a:solidFill>
                <a:latin typeface="Calibri"/>
              </a:rPr>
              <a:t>key dates</a:t>
            </a:r>
            <a:endParaRPr lang="en-US" sz="4400" b="1" u="none" spc="0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966" y="1760548"/>
            <a:ext cx="89930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Leeds Castle: 7</a:t>
            </a:r>
            <a:r>
              <a:rPr lang="en-GB" sz="3600" baseline="30000" dirty="0"/>
              <a:t>th</a:t>
            </a:r>
            <a:r>
              <a:rPr lang="en-GB" sz="3600" dirty="0"/>
              <a:t> and 8</a:t>
            </a:r>
            <a:r>
              <a:rPr lang="en-GB" sz="3600" baseline="30000" dirty="0"/>
              <a:t>th</a:t>
            </a:r>
            <a:r>
              <a:rPr lang="en-GB" sz="3600" dirty="0"/>
              <a:t> October.</a:t>
            </a:r>
          </a:p>
          <a:p>
            <a:endParaRPr lang="en-GB" sz="3600" dirty="0"/>
          </a:p>
          <a:p>
            <a:r>
              <a:rPr lang="en-GB" sz="3600" dirty="0"/>
              <a:t>Year 2 Nativity: 14</a:t>
            </a:r>
            <a:r>
              <a:rPr lang="en-GB" sz="3600" baseline="30000" dirty="0"/>
              <a:t>th</a:t>
            </a:r>
            <a:r>
              <a:rPr lang="en-GB" sz="3600" dirty="0"/>
              <a:t> December (times TBC).</a:t>
            </a:r>
          </a:p>
          <a:p>
            <a:endParaRPr lang="en-GB" sz="3600" dirty="0"/>
          </a:p>
          <a:p>
            <a:r>
              <a:rPr lang="en-GB" sz="3600" dirty="0"/>
              <a:t>Trip in Term 4.</a:t>
            </a:r>
          </a:p>
          <a:p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263048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6357"/>
            <a:ext cx="7620000" cy="14465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0070C0"/>
                </a:solidFill>
                <a:latin typeface="Calibri"/>
              </a:rPr>
              <a:t>Expectations and </a:t>
            </a:r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0070C0"/>
                </a:solidFill>
                <a:latin typeface="Calibri"/>
              </a:rPr>
              <a:t>reminders</a:t>
            </a:r>
            <a:endParaRPr lang="en-US" sz="4400" b="1" u="none" spc="0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5058" y="1769166"/>
            <a:ext cx="881882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/>
              <a:t>PE kit on PE day, full school uniform every other day.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/>
              <a:t>Please ensure your child’s name is on all of their belongings (uniform, coats, water bottle, bag, lunch box etc). This will help with the return of any misplaced items.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/>
              <a:t>Children to have a book bag for their belongings -  no rucksacks please!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/>
              <a:t>Children are expected to follow to live out the school values and follow the school rules/routines.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/>
              <a:t>Reading book and reading record brought to school each day and signed by an adult.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/>
              <a:t>Homework completed on time – sent out on a Friday, returned on a Wednesday.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/>
              <a:t>A positive, can-do attitude! </a:t>
            </a:r>
          </a:p>
        </p:txBody>
      </p:sp>
    </p:spTree>
    <p:extLst>
      <p:ext uri="{BB962C8B-B14F-4D97-AF65-F5344CB8AC3E}">
        <p14:creationId xmlns:p14="http://schemas.microsoft.com/office/powerpoint/2010/main" val="3290903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6357"/>
            <a:ext cx="7620000" cy="14465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0070C0"/>
                </a:solidFill>
                <a:latin typeface="Calibri"/>
              </a:rPr>
              <a:t>How can you support </a:t>
            </a:r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0070C0"/>
                </a:solidFill>
                <a:latin typeface="Calibri"/>
              </a:rPr>
              <a:t>at home?</a:t>
            </a:r>
            <a:endParaRPr lang="en-US" sz="4400" b="1" u="none" spc="0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A8D8F1-3840-43CD-82FF-3E36EC74C9C0}"/>
              </a:ext>
            </a:extLst>
          </p:cNvPr>
          <p:cNvSpPr txBox="1"/>
          <p:nvPr/>
        </p:nvSpPr>
        <p:spPr>
          <a:xfrm>
            <a:off x="251520" y="1723809"/>
            <a:ext cx="8591646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Daily reading at home. Ask questions to check and develop child’s understanding.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Practising basic mathematical skills: composition of a number, four operations, counting up and down in increments (2, 5, 10).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Encourage correct formation of letters/numbers and correct pencil grip.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Help promote their independence e.g. getting themselves dressed, opening packets by themselves, being responsible for their own belongings.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Make learning fun!  </a:t>
            </a:r>
          </a:p>
        </p:txBody>
      </p:sp>
    </p:spTree>
    <p:extLst>
      <p:ext uri="{BB962C8B-B14F-4D97-AF65-F5344CB8AC3E}">
        <p14:creationId xmlns:p14="http://schemas.microsoft.com/office/powerpoint/2010/main" val="2015716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6357"/>
            <a:ext cx="7620000" cy="769441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0070C0"/>
                </a:solidFill>
                <a:latin typeface="Calibri"/>
              </a:rPr>
              <a:t>Our year group page</a:t>
            </a:r>
            <a:endParaRPr lang="en-US" sz="4400" b="1" u="none" spc="0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34864" y="1668571"/>
            <a:ext cx="91386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Please do visit our year group page where you will see what we have been up to and any information you may need. </a:t>
            </a:r>
            <a:endParaRPr lang="en-GB" sz="4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943FB5C-7500-41E2-AB99-D6F8D2AFA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3278002"/>
            <a:ext cx="7239000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463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8D242D-9E91-4BEE-BCBB-EB61DBD44BB7}"/>
              </a:ext>
            </a:extLst>
          </p:cNvPr>
          <p:cNvSpPr txBox="1"/>
          <p:nvPr/>
        </p:nvSpPr>
        <p:spPr>
          <a:xfrm>
            <a:off x="724472" y="186357"/>
            <a:ext cx="7620000" cy="769441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0070C0"/>
                </a:solidFill>
                <a:latin typeface="Calibri"/>
              </a:rPr>
              <a:t>Pupil Premium Eligibility</a:t>
            </a:r>
            <a:endParaRPr lang="en-US" sz="4400" b="1" u="none" spc="0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3" name="Picture 2" descr="School Logo">
            <a:hlinkClick r:id="rId2" tooltip="Home Page"/>
            <a:extLst>
              <a:ext uri="{FF2B5EF4-FFF2-40B4-BE49-F238E27FC236}">
                <a16:creationId xmlns:a16="http://schemas.microsoft.com/office/drawing/2014/main" id="{F59684F0-9107-4B1D-894D-B54AFE653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8FFD67-03BC-4DC0-9A46-886C182A73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BEA4618-2840-4C07-8BFB-3448966AB36B}"/>
              </a:ext>
            </a:extLst>
          </p:cNvPr>
          <p:cNvSpPr txBox="1">
            <a:spLocks/>
          </p:cNvSpPr>
          <p:nvPr/>
        </p:nvSpPr>
        <p:spPr>
          <a:xfrm>
            <a:off x="0" y="1196752"/>
            <a:ext cx="9144000" cy="486357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>
              <a:defRPr sz="4400" kern="1200">
                <a:solidFill>
                  <a:schemeClr val="lt1"/>
                </a:solidFill>
              </a:defRPr>
            </a:lvl1pPr>
            <a:extLst/>
          </a:lstStyle>
          <a:p>
            <a:pPr marR="180340">
              <a:spcAft>
                <a:spcPts val="600"/>
              </a:spcAft>
            </a:pPr>
            <a:b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b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b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ea typeface="MS Mincho" panose="02020609040205080304" pitchFamily="49" charset="-128"/>
              </a:rPr>
            </a:b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66DA3E-4B7E-4C14-A994-DCCC7913F957}"/>
              </a:ext>
            </a:extLst>
          </p:cNvPr>
          <p:cNvSpPr txBox="1"/>
          <p:nvPr/>
        </p:nvSpPr>
        <p:spPr>
          <a:xfrm>
            <a:off x="242111" y="1510266"/>
            <a:ext cx="885698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u="none" strike="noStrike" dirty="0">
                <a:solidFill>
                  <a:srgbClr val="000000"/>
                </a:solidFill>
                <a:effectLst/>
              </a:rPr>
              <a:t>Your child may be eligible for free school meals - if you receive:</a:t>
            </a:r>
            <a:r>
              <a:rPr lang="en-GB" sz="1800" b="0" i="0" dirty="0">
                <a:solidFill>
                  <a:srgbClr val="000000"/>
                </a:solidFill>
                <a:effectLst/>
              </a:rPr>
              <a:t>​</a:t>
            </a:r>
            <a:br>
              <a:rPr lang="en-GB" sz="1800" b="0" i="0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</a:rPr>
              <a:t>Universal Credit 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</a:rPr>
              <a:t>and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</a:rPr>
              <a:t> have an annual household income of 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</a:rPr>
              <a:t>£7,400 or less</a:t>
            </a:r>
            <a:r>
              <a:rPr lang="en-GB" sz="1800" b="0" i="0" dirty="0">
                <a:solidFill>
                  <a:srgbClr val="000000"/>
                </a:solidFill>
                <a:effectLst/>
              </a:rPr>
              <a:t>​</a:t>
            </a:r>
            <a:br>
              <a:rPr lang="en-GB" sz="1800" b="0" i="0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</a:rPr>
              <a:t>Support under part VI of the Immigration and Asylum Act 1999</a:t>
            </a:r>
            <a:r>
              <a:rPr lang="en-GB" sz="1800" b="0" i="0" dirty="0">
                <a:solidFill>
                  <a:srgbClr val="000000"/>
                </a:solidFill>
                <a:effectLst/>
              </a:rPr>
              <a:t>​</a:t>
            </a:r>
            <a:br>
              <a:rPr lang="en-GB" sz="1800" b="0" i="0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</a:rPr>
              <a:t>Income-related Employment and Support Allowance </a:t>
            </a:r>
            <a:r>
              <a:rPr lang="en-GB" sz="1800" b="0" i="0" dirty="0">
                <a:solidFill>
                  <a:srgbClr val="000000"/>
                </a:solidFill>
                <a:effectLst/>
              </a:rPr>
              <a:t>​</a:t>
            </a:r>
            <a:br>
              <a:rPr lang="en-GB" sz="1800" b="0" i="0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</a:rPr>
              <a:t>The guaranteed element of Pension Credit </a:t>
            </a:r>
            <a:r>
              <a:rPr lang="en-GB" sz="1800" b="0" i="0" dirty="0">
                <a:solidFill>
                  <a:srgbClr val="000000"/>
                </a:solidFill>
                <a:effectLst/>
              </a:rPr>
              <a:t>​</a:t>
            </a:r>
            <a:br>
              <a:rPr lang="en-GB" sz="1800" b="0" i="0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</a:rPr>
              <a:t>Your child might also qualify if you have no recourse to public funds (NRPF).</a:t>
            </a:r>
            <a:r>
              <a:rPr lang="en-GB" sz="1800" b="0" i="0" dirty="0">
                <a:solidFill>
                  <a:srgbClr val="000000"/>
                </a:solidFill>
                <a:effectLst/>
              </a:rPr>
              <a:t>​</a:t>
            </a:r>
            <a:br>
              <a:rPr lang="en-GB" sz="1800" b="0" i="0" dirty="0">
                <a:solidFill>
                  <a:srgbClr val="000000"/>
                </a:solidFill>
                <a:effectLst/>
              </a:rPr>
            </a:br>
            <a:r>
              <a:rPr lang="en-GB" sz="1800" b="0" i="0" dirty="0">
                <a:solidFill>
                  <a:srgbClr val="000000"/>
                </a:solidFill>
                <a:effectLst/>
              </a:rPr>
              <a:t>​</a:t>
            </a:r>
            <a:br>
              <a:rPr lang="en-GB" sz="1800" b="0" i="0" dirty="0">
                <a:solidFill>
                  <a:srgbClr val="000000"/>
                </a:solidFill>
                <a:effectLst/>
              </a:rPr>
            </a:br>
            <a:r>
              <a:rPr lang="en-GB" sz="1800" b="1" i="0" dirty="0">
                <a:solidFill>
                  <a:srgbClr val="000000"/>
                </a:solidFill>
                <a:effectLst/>
              </a:rPr>
              <a:t>New for 2026</a:t>
            </a:r>
            <a:r>
              <a:rPr lang="en-GB" sz="1800" b="0" i="0" dirty="0">
                <a:solidFill>
                  <a:srgbClr val="000000"/>
                </a:solidFill>
                <a:effectLst/>
              </a:rPr>
              <a:t>​</a:t>
            </a:r>
            <a:br>
              <a:rPr lang="en-GB" sz="1800" b="0" i="0" dirty="0">
                <a:solidFill>
                  <a:srgbClr val="000000"/>
                </a:solidFill>
                <a:effectLst/>
              </a:rPr>
            </a:br>
            <a:r>
              <a:rPr lang="en-GB" sz="1800" b="1" i="0" u="none" strike="noStrike" dirty="0">
                <a:solidFill>
                  <a:srgbClr val="000000"/>
                </a:solidFill>
                <a:effectLst/>
              </a:rPr>
              <a:t> </a:t>
            </a:r>
            <a:r>
              <a:rPr lang="en-GB" sz="1800" b="0" i="0" dirty="0">
                <a:solidFill>
                  <a:srgbClr val="000000"/>
                </a:solidFill>
                <a:effectLst/>
              </a:rPr>
              <a:t>​</a:t>
            </a:r>
            <a:br>
              <a:rPr lang="en-GB" sz="1800" b="0" i="0" dirty="0">
                <a:solidFill>
                  <a:srgbClr val="000000"/>
                </a:solidFill>
                <a:effectLst/>
              </a:rPr>
            </a:br>
            <a:r>
              <a:rPr lang="en-GB" sz="1800" b="1" i="0" u="none" strike="noStrike" dirty="0">
                <a:solidFill>
                  <a:srgbClr val="000000"/>
                </a:solidFill>
                <a:effectLst/>
              </a:rPr>
              <a:t>Expanded FSM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</a:rPr>
              <a:t>– your child is eligible if you receive:</a:t>
            </a:r>
            <a:r>
              <a:rPr lang="en-GB" sz="1800" b="0" i="0" dirty="0">
                <a:solidFill>
                  <a:srgbClr val="000000"/>
                </a:solidFill>
                <a:effectLst/>
              </a:rPr>
              <a:t>​</a:t>
            </a:r>
            <a:br>
              <a:rPr lang="en-GB" sz="1800" b="0" i="0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</a:rPr>
              <a:t>Universal Credit 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</a:rPr>
              <a:t>– your income does not get taken into account.</a:t>
            </a:r>
            <a:r>
              <a:rPr lang="en-GB" sz="1800" b="0" i="0" dirty="0">
                <a:solidFill>
                  <a:srgbClr val="000000"/>
                </a:solidFill>
                <a:effectLst/>
              </a:rPr>
              <a:t>​</a:t>
            </a:r>
            <a:br>
              <a:rPr lang="en-GB" sz="1800" b="0" i="0" dirty="0">
                <a:solidFill>
                  <a:srgbClr val="000000"/>
                </a:solidFill>
                <a:effectLst/>
              </a:rPr>
            </a:br>
            <a:r>
              <a:rPr lang="en-GB" sz="1800" b="0" i="0" dirty="0">
                <a:solidFill>
                  <a:srgbClr val="000000"/>
                </a:solidFill>
                <a:effectLst/>
              </a:rPr>
              <a:t>​</a:t>
            </a:r>
            <a:br>
              <a:rPr lang="en-GB" sz="1800" b="0" i="0" dirty="0">
                <a:solidFill>
                  <a:srgbClr val="000000"/>
                </a:solidFill>
                <a:effectLst/>
              </a:rPr>
            </a:br>
            <a:r>
              <a:rPr lang="en-GB" sz="1800" b="1" i="0" u="none" strike="noStrike" dirty="0">
                <a:solidFill>
                  <a:srgbClr val="000000"/>
                </a:solidFill>
                <a:effectLst/>
              </a:rPr>
              <a:t>Pupils receiving expanded FSM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</a:rPr>
              <a:t>:</a:t>
            </a:r>
            <a:r>
              <a:rPr lang="en-GB" sz="1800" b="0" i="0" dirty="0">
                <a:solidFill>
                  <a:srgbClr val="000000"/>
                </a:solidFill>
                <a:effectLst/>
              </a:rPr>
              <a:t>​</a:t>
            </a:r>
            <a:br>
              <a:rPr lang="en-GB" sz="1800" b="0" i="0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</a:rPr>
              <a:t>Can receive free school meals </a:t>
            </a:r>
            <a:r>
              <a:rPr lang="en-GB" sz="1800" b="0" i="0" dirty="0">
                <a:solidFill>
                  <a:srgbClr val="000000"/>
                </a:solidFill>
                <a:effectLst/>
              </a:rPr>
              <a:t>​</a:t>
            </a:r>
            <a:br>
              <a:rPr lang="en-GB" sz="1800" b="0" i="0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</a:rPr>
              <a:t>Will not attract pupil premium funding for the school, nor be eligible for other support that’s based on targeted FSM </a:t>
            </a:r>
            <a:r>
              <a:rPr lang="en-GB" sz="1800" b="0" i="0" dirty="0">
                <a:solidFill>
                  <a:srgbClr val="000000"/>
                </a:solidFill>
                <a:effectLst/>
              </a:rPr>
              <a:t>​</a:t>
            </a:r>
            <a:br>
              <a:rPr lang="en-GB" sz="1800" b="0" i="0" dirty="0">
                <a:solidFill>
                  <a:srgbClr val="000000"/>
                </a:solidFill>
                <a:effectLst/>
              </a:rPr>
            </a:br>
            <a:r>
              <a:rPr lang="en-GB" sz="1800" b="0" i="0" dirty="0">
                <a:solidFill>
                  <a:srgbClr val="000000"/>
                </a:solidFill>
                <a:effectLst/>
              </a:rPr>
              <a:t>​</a:t>
            </a:r>
            <a:br>
              <a:rPr lang="en-GB" sz="1800" b="0" i="0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</a:rPr>
              <a:t>KCC website Online checker to see if you qualify: </a:t>
            </a:r>
            <a:r>
              <a:rPr lang="en-GB" sz="1800" b="0" i="0" u="sng" strike="noStrike" dirty="0">
                <a:solidFill>
                  <a:srgbClr val="000000"/>
                </a:solidFill>
                <a:effectLst/>
                <a:hlinkClick r:id="rId5"/>
              </a:rPr>
              <a:t>Apply for free school meals</a:t>
            </a:r>
            <a:r>
              <a:rPr lang="en-GB" sz="1800" b="0" i="0" dirty="0">
                <a:solidFill>
                  <a:srgbClr val="000000"/>
                </a:solidFill>
                <a:effectLst/>
              </a:rPr>
              <a:t>​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7688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6357"/>
            <a:ext cx="7620000" cy="2677656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Volunteers</a:t>
            </a:r>
          </a:p>
          <a:p>
            <a:pPr algn="ctr" fontAlgn="base"/>
            <a:r>
              <a:rPr lang="en-GB" sz="4000" b="1">
                <a:solidFill>
                  <a:srgbClr val="0070C0"/>
                </a:solidFill>
                <a:latin typeface="Calibri"/>
              </a:rPr>
              <a:t>Are you able to volunteer at </a:t>
            </a:r>
          </a:p>
          <a:p>
            <a:pPr algn="ctr" fontAlgn="base"/>
            <a:r>
              <a:rPr lang="en-GB" sz="4000" b="1">
                <a:solidFill>
                  <a:srgbClr val="0070C0"/>
                </a:solidFill>
                <a:latin typeface="Calibri"/>
              </a:rPr>
              <a:t>St John’s?</a:t>
            </a:r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2770" y="164532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348880"/>
            <a:ext cx="871296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sz="2600"/>
              <a:t>We are currently building a team of volunteers.  </a:t>
            </a:r>
          </a:p>
          <a:p>
            <a:pPr fontAlgn="base"/>
            <a:endParaRPr lang="en-GB" sz="2600"/>
          </a:p>
          <a:p>
            <a:pPr fontAlgn="base"/>
            <a:r>
              <a:rPr lang="en-GB" sz="2600"/>
              <a:t>The types of activities that volunteers are engaged in include: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2600"/>
              <a:t>Listening to children read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2600"/>
              <a:t>Working with small groups of children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2600"/>
              <a:t>Accompanying school visits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2600"/>
              <a:t>Displays and administrative tasks 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endParaRPr lang="en-GB" sz="2600"/>
          </a:p>
          <a:p>
            <a:pPr fontAlgn="base"/>
            <a:r>
              <a:rPr lang="en-GB" sz="2600"/>
              <a:t>Please contact the school office if you would like to become part of the team:</a:t>
            </a:r>
          </a:p>
          <a:p>
            <a:pPr fontAlgn="base"/>
            <a:r>
              <a:rPr lang="en-GB" sz="2600"/>
              <a:t>office@st-johns-gravesend.kcsp.org.uk</a:t>
            </a:r>
          </a:p>
          <a:p>
            <a:endParaRPr lang="en-GB" sz="2600"/>
          </a:p>
        </p:txBody>
      </p:sp>
    </p:spTree>
    <p:extLst>
      <p:ext uri="{BB962C8B-B14F-4D97-AF65-F5344CB8AC3E}">
        <p14:creationId xmlns:p14="http://schemas.microsoft.com/office/powerpoint/2010/main" val="3246728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6357"/>
            <a:ext cx="7620000" cy="769441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0070C0"/>
                </a:solidFill>
                <a:latin typeface="Calibri"/>
              </a:rPr>
              <a:t>Questions</a:t>
            </a:r>
            <a:endParaRPr lang="en-US" sz="4400" b="1" u="none" spc="0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8" name="AutoShape 4" descr="21 Questions Game: 130+ Best Questions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5736" y="2564904"/>
            <a:ext cx="5086300" cy="264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0689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5831</TotalTime>
  <Words>877</Words>
  <Application>Microsoft Office PowerPoint</Application>
  <PresentationFormat>On-screen Show (4:3)</PresentationFormat>
  <Paragraphs>103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Theme20</vt:lpstr>
      <vt:lpstr>1_Office Theme</vt:lpstr>
      <vt:lpstr>Welcome to Year 2!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Maria Mulholland</cp:lastModifiedBy>
  <cp:revision>59</cp:revision>
  <dcterms:created xsi:type="dcterms:W3CDTF">2024-09-01T10:41:48Z</dcterms:created>
  <dcterms:modified xsi:type="dcterms:W3CDTF">2026-09-10T20:16:18Z</dcterms:modified>
  <cp:category/>
</cp:coreProperties>
</file>