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414203594" r:id="rId5"/>
  </p:sldMasterIdLst>
  <p:notesMasterIdLst>
    <p:notesMasterId r:id="rId20"/>
  </p:notesMasterIdLst>
  <p:sldIdLst>
    <p:sldId id="289" r:id="rId6"/>
    <p:sldId id="25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6" r:id="rId15"/>
    <p:sldId id="287" r:id="rId16"/>
    <p:sldId id="290" r:id="rId17"/>
    <p:sldId id="291" r:id="rId18"/>
    <p:sldId id="288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88B2C7-3B66-FB35-3B9A-201AA57912BF}" v="356" dt="2026-09-06T13:37:23.399"/>
    <p1510:client id="{4AABFB15-0F3A-2516-305B-61BBF4C867F8}" v="679" dt="2026-09-07T15:52:59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202047-D559-4BBF-B55F-A886DEB32F5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171A3-B44D-4617-9252-D652C6360C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844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Include some images for your</a:t>
            </a:r>
            <a:r>
              <a:rPr lang="en-GB" baseline="0"/>
              <a:t> year group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EE50F-331B-4D07-8FF9-09729C2F199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974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PE – come to school in PE</a:t>
            </a:r>
            <a:r>
              <a:rPr lang="en-GB" baseline="0"/>
              <a:t> kit with swimming stuff in a bag 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78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272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988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753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519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112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838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95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229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464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4171A3-B44D-4617-9252-D652C6360C4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26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6F901-B4CB-2E60-D5E4-C0B5CED42B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AEF72-28D6-89B7-7BE5-DC03BF596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2E341-6B05-30DD-A2C4-F99CD596F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965D9-C795-0219-072A-D14AE3345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580E-1A8B-C606-CCAA-9184C3F40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2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D0088-F15D-B4A7-B7A6-040FCFEB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1D5E-DE9C-720D-BDCB-E0093648B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CBFCC5-FE7E-7DCF-8F33-EF15BDD4A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48479-BC58-DEE0-799C-12413EE0A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220DD-B959-AED2-7F2A-7FB71970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3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1EA29-6BD0-8C37-E91E-9C2EEC85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6076A7-1024-0C84-95E7-DA41B462C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FBB15-FAB5-7032-4AE7-59FF5F713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9085D-EA27-C3EA-4382-C713D312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92BF2-9E84-B602-62EC-DDDF6A93E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7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1B4A7-5F8B-A2FE-D7D4-4AFEDFB6F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A1B38-EF39-8699-5F6C-178F13A8F7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C89EB-0F1F-5405-34DC-0E9B743AC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D3F53-6E5E-7F52-E5AF-460FFE00B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2621EB-C02D-B2BB-3023-98EC55DDC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F559E-2B49-1439-325D-A6AAD8B0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78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85A6A-42AA-F4B4-4345-70A41513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7B116-F593-446F-61EF-A66B253DD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D5E5F5-1857-9C8A-F744-710F77D2B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E2FDDD-F534-64C0-C80C-C4BA27396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7930AF-C1D4-CB24-9C03-EFB8495652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61A686-2C7A-0EA3-C6A7-AF707310C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B5C81-CC85-762B-AB7D-7183E4454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FE8EF-2BB7-FBBA-6EDE-AEA51A876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3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446B-CAD8-AFA2-54DF-13A1BBCFF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E75944-ECE1-0612-5E98-CA239506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A6857-AD5E-7BBB-4812-E4A278D4E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935E0-22E8-1F8C-1F43-E190247C8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40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76685-DAAF-B2EC-29BB-DE5939F54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5AB1B5-CA25-B7AF-729A-511186BEC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26D5F5-5CAB-4824-ED2B-687D487C8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91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078F8-DC39-D86A-0DE5-68FBC04C0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0104-640B-4D26-7E93-D845EF5C9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E2730-2CC3-F076-46FA-94264DEC8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4AEC1-61CB-AD40-F2B1-F63ABBA4B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7342A6-A453-BBC5-2210-9E6ECA7A0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2AF0B1-D480-A8B4-5F03-DB90E37D8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56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3EEF-97C8-6F69-4341-B69904A7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1E800-02AB-2CEF-6154-B2972385FF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539EC0-8F66-002F-BE13-4240AA8E3C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EDE9B-98FD-6C2C-C602-316BAEFE5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BA02D-A93F-9892-B83C-B757C0031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4F210-E4AB-36D2-9C17-8DCEEE943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18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2A27-ECF6-6C5A-7D81-0C8B68E2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2FB53E-2009-60FF-F5EC-BFCEBC56A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C8C6F-4242-A24C-2AE6-07CE4B43B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5D2333-FE22-FB8F-0DBC-F9D3205A2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370C6-7765-1E6B-CCF2-C617AB2A6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226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28B6BA-714A-0751-415C-867FFF343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62E61-E3E2-4DF6-85F0-36E21255E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465A5-C4A3-49E3-B09D-9CD47D1F9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862EA-0F1D-3FB2-38C8-C8EF1EC96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25AA9-CBEE-358D-82B8-471E0F6C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09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14203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39EFA-034A-20A3-14C8-4E20A094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3F16B-87EB-0669-7A5D-3A789FD1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11429-4205-903A-EC44-7B064A4CB6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99A54-E62B-4956-BD06-76B59D3F906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4C346-C866-AC2C-6343-485C4E333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65DEA-4E82-73FF-CFC8-0393576D3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4C705-A554-42DB-9ABF-8DDB15E1C7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98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414203595" r:id="rId1"/>
    <p:sldLayoutId id="2414203596" r:id="rId2"/>
    <p:sldLayoutId id="2414203597" r:id="rId3"/>
    <p:sldLayoutId id="2414203598" r:id="rId4"/>
    <p:sldLayoutId id="2414203599" r:id="rId5"/>
    <p:sldLayoutId id="2414203600" r:id="rId6"/>
    <p:sldLayoutId id="2414203601" r:id="rId7"/>
    <p:sldLayoutId id="2414203602" r:id="rId8"/>
    <p:sldLayoutId id="2414203603" r:id="rId9"/>
    <p:sldLayoutId id="2414203604" r:id="rId10"/>
    <p:sldLayoutId id="241420360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tjohnsprimary.kent.sch.uk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johnsprimary.kent.sch.uk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F8583-DD06-32B3-31A8-6CA23AD70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3356992"/>
            <a:ext cx="9577064" cy="678581"/>
          </a:xfrm>
        </p:spPr>
        <p:txBody>
          <a:bodyPr>
            <a:noAutofit/>
          </a:bodyPr>
          <a:lstStyle/>
          <a:p>
            <a:pPr algn="l"/>
            <a:r>
              <a:rPr lang="en-GB" sz="8800"/>
              <a:t>Welcome to Year 4</a:t>
            </a:r>
          </a:p>
        </p:txBody>
      </p:sp>
    </p:spTree>
    <p:extLst>
      <p:ext uri="{BB962C8B-B14F-4D97-AF65-F5344CB8AC3E}">
        <p14:creationId xmlns:p14="http://schemas.microsoft.com/office/powerpoint/2010/main" val="3280353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rgbClr val="0070C0"/>
                </a:solidFill>
                <a:latin typeface="Calibri"/>
              </a:rPr>
              <a:t>The Team</a:t>
            </a:r>
            <a:endParaRPr lang="en-US" sz="5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1573847"/>
            <a:ext cx="830361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dirty="0"/>
              <a:t>Year Leader: Mrs Wilson</a:t>
            </a:r>
          </a:p>
          <a:p>
            <a:endParaRPr lang="en-GB" sz="2800"/>
          </a:p>
          <a:p>
            <a:r>
              <a:rPr lang="en-GB" sz="2800" dirty="0"/>
              <a:t>Class Teachers:</a:t>
            </a:r>
            <a:endParaRPr lang="en-GB" sz="2800" dirty="0">
              <a:ea typeface="Calibri"/>
              <a:cs typeface="Calibri"/>
            </a:endParaRPr>
          </a:p>
          <a:p>
            <a:r>
              <a:rPr lang="en-GB" sz="2800" dirty="0"/>
              <a:t>4SD– Mrs Wilson</a:t>
            </a:r>
            <a:endParaRPr lang="en-GB" sz="2800">
              <a:ea typeface="Calibri"/>
              <a:cs typeface="Calibri"/>
            </a:endParaRPr>
          </a:p>
          <a:p>
            <a:r>
              <a:rPr lang="en-GB" sz="2800" dirty="0"/>
              <a:t>4SP– Ms Collins</a:t>
            </a:r>
            <a:endParaRPr lang="en-GB" sz="2800">
              <a:ea typeface="Calibri"/>
              <a:cs typeface="Calibri"/>
            </a:endParaRPr>
          </a:p>
          <a:p>
            <a:r>
              <a:rPr lang="en-GB" sz="2800" dirty="0"/>
              <a:t>4SG– Mrs Burton/ Mrs Lynch</a:t>
            </a:r>
            <a:endParaRPr lang="en-GB" sz="2800" dirty="0">
              <a:ea typeface="Calibri"/>
              <a:cs typeface="Calibri"/>
            </a:endParaRPr>
          </a:p>
          <a:p>
            <a:r>
              <a:rPr lang="en-GB" sz="2800" dirty="0"/>
              <a:t>4SA– Mrs Mazzarelli </a:t>
            </a:r>
            <a:endParaRPr lang="en-GB" sz="2800">
              <a:ea typeface="Calibri"/>
              <a:cs typeface="Calibri"/>
            </a:endParaRPr>
          </a:p>
          <a:p>
            <a:endParaRPr lang="en-GB" sz="2800"/>
          </a:p>
          <a:p>
            <a:r>
              <a:rPr lang="en-GB" sz="2800" dirty="0"/>
              <a:t>Support staff:</a:t>
            </a:r>
            <a:endParaRPr lang="en-GB" sz="2800" dirty="0">
              <a:ea typeface="Calibri"/>
              <a:cs typeface="Calibri"/>
            </a:endParaRPr>
          </a:p>
          <a:p>
            <a:r>
              <a:rPr lang="en-GB" sz="2800" dirty="0"/>
              <a:t>Mrs Reynolds and Ms Harding</a:t>
            </a:r>
            <a:endParaRPr lang="en-GB" sz="280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809625" y="188640"/>
            <a:ext cx="7620000" cy="92333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 b="1">
                <a:solidFill>
                  <a:srgbClr val="0070C0"/>
                </a:solidFill>
                <a:latin typeface="Calibri"/>
              </a:rPr>
              <a:t>Our day</a:t>
            </a:r>
            <a:endParaRPr lang="en-US" sz="5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1274942"/>
            <a:ext cx="6552728" cy="61863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8:35 – 8:45 Doors open</a:t>
            </a:r>
          </a:p>
          <a:p>
            <a:r>
              <a:rPr lang="en-GB" sz="3600" dirty="0"/>
              <a:t>8:45 – 9:05 </a:t>
            </a:r>
            <a:r>
              <a:rPr lang="en-GB" sz="3200" dirty="0"/>
              <a:t>Celebration of the Word</a:t>
            </a:r>
            <a:endParaRPr lang="en-GB" sz="3200" dirty="0">
              <a:ea typeface="Calibri"/>
              <a:cs typeface="Calibri"/>
            </a:endParaRPr>
          </a:p>
          <a:p>
            <a:r>
              <a:rPr lang="en-GB" sz="3600" dirty="0"/>
              <a:t>9:05 – 10:10 – Maths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/>
              <a:t>10:10 – 10:30 Reading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/>
              <a:t>10:30 – 10:45 – Playtime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/>
              <a:t>11:00 – 12:00 – English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>
                <a:ea typeface="Calibri"/>
                <a:cs typeface="Calibri"/>
              </a:rPr>
              <a:t>12.00 - 12.30 - Curriculum</a:t>
            </a:r>
            <a:endParaRPr lang="en-GB" sz="3600" dirty="0" err="1"/>
          </a:p>
          <a:p>
            <a:r>
              <a:rPr lang="en-GB" sz="3600" dirty="0"/>
              <a:t>12.30 - 1.30 Lunchtime 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/>
              <a:t>1.30-3 - Curriculum </a:t>
            </a:r>
            <a:endParaRPr lang="en-GB" sz="3600" dirty="0">
              <a:ea typeface="Calibri"/>
              <a:cs typeface="Calibri"/>
            </a:endParaRPr>
          </a:p>
          <a:p>
            <a:r>
              <a:rPr lang="en-GB" sz="3600" dirty="0"/>
              <a:t>3:15 Hometime</a:t>
            </a:r>
          </a:p>
          <a:p>
            <a:endParaRPr lang="en-GB" sz="3600"/>
          </a:p>
        </p:txBody>
      </p:sp>
      <p:sp>
        <p:nvSpPr>
          <p:cNvPr id="8" name="TextBox 7"/>
          <p:cNvSpPr txBox="1"/>
          <p:nvPr/>
        </p:nvSpPr>
        <p:spPr>
          <a:xfrm>
            <a:off x="5940152" y="3933056"/>
            <a:ext cx="2664296" cy="17543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/>
              <a:t>PE DAY is Thursday</a:t>
            </a:r>
          </a:p>
          <a:p>
            <a:pPr algn="ctr"/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74724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What will your children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be learning this year?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099" y="1710012"/>
            <a:ext cx="9096444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dirty="0"/>
              <a:t>In Maths we follow the White Rose Curriculum. Challenge is a big focus in Maths and we encourage children to challenge themselves within lessons always. </a:t>
            </a:r>
            <a:endParaRPr lang="en-GB" sz="3200" dirty="0">
              <a:ea typeface="Calibri"/>
              <a:cs typeface="Calibri"/>
            </a:endParaRPr>
          </a:p>
          <a:p>
            <a:endParaRPr lang="en-GB" sz="3200"/>
          </a:p>
          <a:p>
            <a:r>
              <a:rPr lang="en-GB" sz="3200" dirty="0"/>
              <a:t>There will be a focus on reading and children using their oracy to support their understanding of a text. It is incredibly important for children to practice reading with you, to support them in this.</a:t>
            </a:r>
            <a:endParaRPr lang="en-GB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327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Homework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daily reading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228" y="1651021"/>
            <a:ext cx="8964488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600" dirty="0"/>
              <a:t>In Year 4, homework is given out on a Friday and returned the following Wednesday.</a:t>
            </a:r>
            <a:endParaRPr lang="en-GB" sz="2600" dirty="0">
              <a:ea typeface="Calibri"/>
              <a:cs typeface="Calibri"/>
            </a:endParaRPr>
          </a:p>
          <a:p>
            <a:endParaRPr lang="en-GB" sz="2600" dirty="0">
              <a:ea typeface="Calibri"/>
              <a:cs typeface="Calibri"/>
            </a:endParaRPr>
          </a:p>
          <a:p>
            <a:r>
              <a:rPr lang="en-GB" sz="2600" dirty="0"/>
              <a:t>Children are expected to read daily with an adult and have their reading record signed to reflect this.</a:t>
            </a:r>
            <a:br>
              <a:rPr lang="en-GB" sz="2600" dirty="0"/>
            </a:br>
            <a:endParaRPr lang="en-GB" sz="2600" dirty="0">
              <a:ea typeface="Calibri"/>
              <a:cs typeface="Calibri"/>
            </a:endParaRPr>
          </a:p>
          <a:p>
            <a:r>
              <a:rPr lang="en-GB" sz="2600" dirty="0"/>
              <a:t>Homework club will be on a Wednesday by invitation.</a:t>
            </a:r>
            <a:endParaRPr lang="en-GB" sz="2600" dirty="0">
              <a:ea typeface="Calibri"/>
              <a:cs typeface="Calibri"/>
            </a:endParaRPr>
          </a:p>
          <a:p>
            <a:endParaRPr lang="en-GB" sz="2600" dirty="0">
              <a:ea typeface="Calibri"/>
              <a:cs typeface="Calibri"/>
            </a:endParaRPr>
          </a:p>
          <a:p>
            <a:r>
              <a:rPr lang="en-GB" sz="2600" dirty="0">
                <a:ea typeface="Calibri"/>
                <a:cs typeface="Calibri"/>
              </a:rPr>
              <a:t>Children are also expected to complete at least 20 minutes of </a:t>
            </a:r>
            <a:r>
              <a:rPr lang="en-GB" sz="2600" dirty="0" err="1">
                <a:ea typeface="Calibri"/>
                <a:cs typeface="Calibri"/>
              </a:rPr>
              <a:t>TTRockstars</a:t>
            </a:r>
            <a:r>
              <a:rPr lang="en-GB" sz="2600" dirty="0">
                <a:ea typeface="Calibri"/>
                <a:cs typeface="Calibri"/>
              </a:rPr>
              <a:t> a week. They can access all the games but the best ones to practice without a timer is Studio, to get them ready for the MTC, Soundcheck is the closest version of the game. Teachers will monitor this and sometimes rewards may be given. </a:t>
            </a:r>
          </a:p>
        </p:txBody>
      </p:sp>
    </p:spTree>
    <p:extLst>
      <p:ext uri="{BB962C8B-B14F-4D97-AF65-F5344CB8AC3E}">
        <p14:creationId xmlns:p14="http://schemas.microsoft.com/office/powerpoint/2010/main" val="278448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323439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>
                <a:solidFill>
                  <a:srgbClr val="0070C0"/>
                </a:solidFill>
                <a:latin typeface="Calibri"/>
              </a:rPr>
              <a:t>OPAL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u="none" spc="0">
                <a:solidFill>
                  <a:srgbClr val="0070C0"/>
                </a:solidFill>
                <a:latin typeface="Calibri"/>
              </a:rPr>
              <a:t>Outdoor Play and Learning</a:t>
            </a: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770" y="230406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2665" y="1412776"/>
            <a:ext cx="830361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/>
              <a:t>During lunchtime children have access to OPAL. </a:t>
            </a:r>
          </a:p>
          <a:p>
            <a:r>
              <a:rPr lang="en-GB" sz="2800"/>
              <a:t>Some of the activities on offer are: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Mud kitchen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Lego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Sports/games on the MUGA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Water play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Imaginative role play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Dress 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Physical exercise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Art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Board games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/>
              <a:t>Activity area - gymnastics</a:t>
            </a:r>
          </a:p>
        </p:txBody>
      </p:sp>
    </p:spTree>
    <p:extLst>
      <p:ext uri="{BB962C8B-B14F-4D97-AF65-F5344CB8AC3E}">
        <p14:creationId xmlns:p14="http://schemas.microsoft.com/office/powerpoint/2010/main" val="3579937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Assessment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132856"/>
            <a:ext cx="87468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Assessment points are in Term 2, Term 4 and Term 6.</a:t>
            </a:r>
          </a:p>
          <a:p>
            <a:endParaRPr lang="en-GB" sz="3600"/>
          </a:p>
          <a:p>
            <a:r>
              <a:rPr lang="en-GB" sz="3600"/>
              <a:t>In preparation for the Year Four Times Table Check in June, there will be a strong focus on tables 1 to 12.  Children are expected to practice using Time Tables Rock Stars as part of their weekly homework.</a:t>
            </a:r>
          </a:p>
        </p:txBody>
      </p:sp>
    </p:spTree>
    <p:extLst>
      <p:ext uri="{BB962C8B-B14F-4D97-AF65-F5344CB8AC3E}">
        <p14:creationId xmlns:p14="http://schemas.microsoft.com/office/powerpoint/2010/main" val="235997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2250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Trips, experiences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key dates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1760548"/>
            <a:ext cx="8746820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GB" sz="320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There will be a Carol Concert held at St John’s Church at the end of Term 2.</a:t>
            </a:r>
            <a:endParaRPr lang="en-GB" sz="3200" dirty="0">
              <a:ea typeface="Calibri"/>
              <a:cs typeface="Calibri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Term 4 - Times table talk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Children will enjoy a trip to </a:t>
            </a:r>
            <a:r>
              <a:rPr lang="en-GB" sz="3200" dirty="0" err="1"/>
              <a:t>Wingham</a:t>
            </a:r>
            <a:r>
              <a:rPr lang="en-GB" sz="3200" dirty="0"/>
              <a:t> Wildlife Park during Term 6.</a:t>
            </a:r>
            <a:endParaRPr lang="en-GB" sz="3200" dirty="0">
              <a:ea typeface="Calibri"/>
              <a:cs typeface="Calibri"/>
            </a:endParaRPr>
          </a:p>
          <a:p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3263048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Expectations and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reminders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1764655"/>
            <a:ext cx="8674812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/>
              <a:t>Homework is given out on a Friday.  Children are expected to return their homework on Thursdays.</a:t>
            </a:r>
          </a:p>
          <a:p>
            <a:endParaRPr lang="en-GB" sz="2800"/>
          </a:p>
          <a:p>
            <a:r>
              <a:rPr lang="en-GB" sz="2800"/>
              <a:t>Reading record and book everyday.</a:t>
            </a:r>
          </a:p>
          <a:p>
            <a:endParaRPr lang="en-GB" sz="2800"/>
          </a:p>
          <a:p>
            <a:r>
              <a:rPr lang="en-GB" sz="2800"/>
              <a:t>PE Kit on Thursdays.</a:t>
            </a:r>
          </a:p>
          <a:p>
            <a:endParaRPr lang="en-GB" sz="2800"/>
          </a:p>
          <a:p>
            <a:r>
              <a:rPr lang="en-GB" sz="2800"/>
              <a:t>They may have ONE pencil case of standard size and shape.</a:t>
            </a:r>
          </a:p>
          <a:p>
            <a:endParaRPr lang="en-GB" sz="2800"/>
          </a:p>
          <a:p>
            <a:r>
              <a:rPr lang="en-GB" sz="2800"/>
              <a:t>Behaviour Policy</a:t>
            </a:r>
          </a:p>
          <a:p>
            <a:endParaRPr lang="en-GB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90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How can you support 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at home?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7544" y="1988840"/>
            <a:ext cx="830361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/>
              <a:t>Read daily with your child and sign the record to show that they have read, this is invaluable to their progress.</a:t>
            </a:r>
          </a:p>
          <a:p>
            <a:endParaRPr lang="en-GB" sz="3200"/>
          </a:p>
          <a:p>
            <a:r>
              <a:rPr lang="en-GB" sz="3200"/>
              <a:t>Homework club is available to invited children.</a:t>
            </a:r>
          </a:p>
          <a:p>
            <a:endParaRPr lang="en-GB" sz="3200"/>
          </a:p>
          <a:p>
            <a:endParaRPr lang="en-GB" sz="3200"/>
          </a:p>
        </p:txBody>
      </p:sp>
    </p:spTree>
    <p:extLst>
      <p:ext uri="{BB962C8B-B14F-4D97-AF65-F5344CB8AC3E}">
        <p14:creationId xmlns:p14="http://schemas.microsoft.com/office/powerpoint/2010/main" val="201571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Our Year group page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1593938"/>
            <a:ext cx="83036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/>
              <a:t>Please do visit our Year group page where you will see what we have been up to and any information you may need!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983" y="3717032"/>
            <a:ext cx="6850529" cy="303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84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2677656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Volunteers</a:t>
            </a:r>
          </a:p>
          <a:p>
            <a:pPr algn="ctr" fontAlgn="base"/>
            <a:r>
              <a:rPr lang="en-GB" sz="4000" b="1">
                <a:solidFill>
                  <a:srgbClr val="0070C0"/>
                </a:solidFill>
                <a:latin typeface="Calibri"/>
              </a:rPr>
              <a:t>Are you able to volunteer at </a:t>
            </a:r>
          </a:p>
          <a:p>
            <a:pPr algn="ctr" fontAlgn="base"/>
            <a:r>
              <a:rPr lang="en-GB" sz="4000" b="1">
                <a:solidFill>
                  <a:srgbClr val="0070C0"/>
                </a:solidFill>
                <a:latin typeface="Calibri"/>
              </a:rPr>
              <a:t>St John’s?</a:t>
            </a:r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770" y="164532"/>
            <a:ext cx="1390846" cy="13502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520" y="2348880"/>
            <a:ext cx="87129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 sz="2600"/>
              <a:t>We are currently building a team of volunteers.  </a:t>
            </a:r>
          </a:p>
          <a:p>
            <a:pPr fontAlgn="base"/>
            <a:endParaRPr lang="en-GB" sz="2600"/>
          </a:p>
          <a:p>
            <a:pPr fontAlgn="base"/>
            <a:r>
              <a:rPr lang="en-GB" sz="2600"/>
              <a:t>The types of activities that volunteers are engaged in include: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Listening to children read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Working with small groups of children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Accompanying school visits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GB" sz="2600"/>
              <a:t>Displays and administrative tasks 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endParaRPr lang="en-GB" sz="2600"/>
          </a:p>
          <a:p>
            <a:pPr fontAlgn="base"/>
            <a:r>
              <a:rPr lang="en-GB" sz="2600"/>
              <a:t>Please contact the school office if you would like to become part of the team:</a:t>
            </a:r>
          </a:p>
          <a:p>
            <a:pPr fontAlgn="base"/>
            <a:r>
              <a:rPr lang="en-GB" sz="2600"/>
              <a:t>office@st-johns-gravesend.kcsp.org.uk</a:t>
            </a:r>
          </a:p>
          <a:p>
            <a:endParaRPr lang="en-GB" sz="2600"/>
          </a:p>
        </p:txBody>
      </p:sp>
    </p:spTree>
    <p:extLst>
      <p:ext uri="{BB962C8B-B14F-4D97-AF65-F5344CB8AC3E}">
        <p14:creationId xmlns:p14="http://schemas.microsoft.com/office/powerpoint/2010/main" val="324672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513C91-CCD0-B37E-97BC-B4CD8DB7F72F}"/>
              </a:ext>
            </a:extLst>
          </p:cNvPr>
          <p:cNvSpPr txBox="1"/>
          <p:nvPr/>
        </p:nvSpPr>
        <p:spPr>
          <a:xfrm>
            <a:off x="271397" y="1560535"/>
            <a:ext cx="8601205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kern="1200" dirty="0">
                <a:latin typeface="Arial"/>
                <a:ea typeface="MS Mincho"/>
                <a:cs typeface="Times New Roman"/>
              </a:rPr>
              <a:t>Targeted FSM</a:t>
            </a:r>
            <a:r>
              <a:rPr lang="en-US" sz="1600" kern="1200" dirty="0">
                <a:latin typeface="Arial"/>
                <a:ea typeface="MS Mincho"/>
                <a:cs typeface="Times New Roman"/>
              </a:rPr>
              <a:t> – your child may be eligible if you receive:</a:t>
            </a:r>
            <a:br>
              <a:rPr lang="en-GB" sz="1600" kern="1200" dirty="0">
                <a:latin typeface="Arial"/>
                <a:ea typeface="MS Mincho"/>
                <a:cs typeface="Times New Roman"/>
              </a:rPr>
            </a:br>
            <a:r>
              <a:rPr lang="en-US" sz="1600" kern="1200" dirty="0">
                <a:solidFill>
                  <a:srgbClr val="000000"/>
                </a:solidFill>
                <a:latin typeface="Arial"/>
                <a:ea typeface="MS Mincho"/>
                <a:cs typeface="+mj-cs"/>
              </a:rPr>
              <a:t>Universal Credit </a:t>
            </a:r>
            <a:r>
              <a:rPr lang="en-US" sz="1600" b="1" kern="1200" dirty="0">
                <a:solidFill>
                  <a:srgbClr val="000000"/>
                </a:solidFill>
                <a:latin typeface="Arial"/>
                <a:ea typeface="MS Mincho"/>
                <a:cs typeface="+mj-cs"/>
              </a:rPr>
              <a:t>and</a:t>
            </a:r>
            <a:r>
              <a:rPr lang="en-US" sz="1600" kern="1200" dirty="0">
                <a:solidFill>
                  <a:srgbClr val="000000"/>
                </a:solidFill>
                <a:latin typeface="Arial"/>
                <a:ea typeface="MS Mincho"/>
                <a:cs typeface="+mj-cs"/>
              </a:rPr>
              <a:t> have an annual household income of </a:t>
            </a:r>
            <a:r>
              <a:rPr lang="en-US" sz="1600" b="1" kern="1200" dirty="0">
                <a:solidFill>
                  <a:srgbClr val="000000"/>
                </a:solidFill>
                <a:latin typeface="Arial"/>
                <a:ea typeface="MS Mincho"/>
                <a:cs typeface="+mj-cs"/>
              </a:rPr>
              <a:t>£7,400 or less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US" sz="1600" kern="1200" dirty="0">
                <a:solidFill>
                  <a:srgbClr val="000000"/>
                </a:solidFill>
                <a:latin typeface="Arial"/>
                <a:ea typeface="MS Mincho"/>
                <a:cs typeface="+mj-cs"/>
              </a:rPr>
              <a:t>Support under part VI of the Immigration and Asylum Act 1999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kern="1200" dirty="0">
                <a:latin typeface="Arial"/>
                <a:ea typeface="MS Mincho"/>
                <a:cs typeface="+mj-cs"/>
              </a:rPr>
              <a:t>Income-related Employment and Support Allowance 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kern="1200" dirty="0">
                <a:latin typeface="Arial"/>
                <a:ea typeface="MS Mincho"/>
                <a:cs typeface="+mj-cs"/>
              </a:rPr>
              <a:t>The guaranteed element of Pension Credit 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kern="1200" dirty="0">
                <a:latin typeface="Arial"/>
                <a:ea typeface="MS Mincho"/>
                <a:cs typeface="+mj-cs"/>
              </a:rPr>
              <a:t>Your child might also qualify if you have no recourse to public funds (NRPF).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b="1" u="sng" kern="1200" dirty="0">
                <a:latin typeface="Arial"/>
                <a:ea typeface="MS Mincho"/>
                <a:cs typeface="+mj-cs"/>
              </a:rPr>
              <a:t>New for 2026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b="1" kern="1200" dirty="0">
                <a:latin typeface="Arial"/>
                <a:ea typeface="Arial"/>
                <a:cs typeface="+mj-cs"/>
              </a:rPr>
              <a:t> </a:t>
            </a:r>
            <a:br>
              <a:rPr lang="en-GB" sz="1600" kern="1200" dirty="0">
                <a:latin typeface="Arial"/>
                <a:ea typeface="Arial"/>
                <a:cs typeface="+mj-cs"/>
              </a:rPr>
            </a:br>
            <a:r>
              <a:rPr lang="en-GB" sz="1600" b="1" kern="1200" dirty="0">
                <a:latin typeface="Arial"/>
                <a:ea typeface="Arial"/>
                <a:cs typeface="+mj-cs"/>
              </a:rPr>
              <a:t>Expanded FSM </a:t>
            </a:r>
            <a:r>
              <a:rPr lang="en-GB" sz="1600" kern="1200" dirty="0">
                <a:latin typeface="Arial"/>
                <a:ea typeface="Arial"/>
                <a:cs typeface="+mj-cs"/>
              </a:rPr>
              <a:t>– your child is eligible if you receive:</a:t>
            </a:r>
            <a:br>
              <a:rPr lang="en-GB" sz="1600" kern="1200" dirty="0">
                <a:latin typeface="Arial"/>
                <a:ea typeface="Arial"/>
                <a:cs typeface="+mj-cs"/>
              </a:rPr>
            </a:br>
            <a:r>
              <a:rPr lang="en-GB" sz="1600" kern="1200" dirty="0">
                <a:latin typeface="Arial"/>
                <a:ea typeface="MS Mincho"/>
                <a:cs typeface="+mj-cs"/>
              </a:rPr>
              <a:t> </a:t>
            </a:r>
            <a:r>
              <a:rPr lang="en-US" sz="1600" kern="1200" dirty="0">
                <a:latin typeface="Arial"/>
                <a:ea typeface="MS Mincho"/>
                <a:cs typeface="+mj-cs"/>
              </a:rPr>
              <a:t>Universal Credit </a:t>
            </a:r>
            <a:r>
              <a:rPr lang="en-US" sz="1600" b="1" kern="1200" dirty="0">
                <a:latin typeface="Arial"/>
                <a:ea typeface="MS Mincho"/>
                <a:cs typeface="+mj-cs"/>
              </a:rPr>
              <a:t>– your income does not get taken into account.</a:t>
            </a:r>
            <a:br>
              <a:rPr lang="en-US" sz="1600" b="1" kern="1200" dirty="0">
                <a:latin typeface="Arial"/>
                <a:ea typeface="MS Mincho"/>
                <a:cs typeface="+mj-cs"/>
              </a:rPr>
            </a:b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b="1" kern="1200" dirty="0">
                <a:latin typeface="Arial"/>
                <a:ea typeface="Arial"/>
                <a:cs typeface="+mj-cs"/>
              </a:rPr>
              <a:t>Pupils receiving expanded FSM</a:t>
            </a:r>
            <a:r>
              <a:rPr lang="en-GB" sz="1600" kern="1200" dirty="0">
                <a:latin typeface="Arial"/>
                <a:ea typeface="Arial"/>
                <a:cs typeface="+mj-cs"/>
              </a:rPr>
              <a:t>:</a:t>
            </a:r>
            <a:br>
              <a:rPr lang="en-GB" sz="1600" kern="1200" dirty="0">
                <a:latin typeface="Arial"/>
                <a:ea typeface="Arial"/>
                <a:cs typeface="+mj-cs"/>
              </a:rPr>
            </a:br>
            <a:r>
              <a:rPr lang="en-US" sz="1600" kern="1200" dirty="0">
                <a:latin typeface="Arial"/>
                <a:ea typeface="MS Mincho"/>
                <a:cs typeface="+mj-cs"/>
              </a:rPr>
              <a:t>Can receive free school meals </a:t>
            </a: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US" sz="1600" kern="1200" dirty="0">
                <a:latin typeface="Arial"/>
                <a:ea typeface="MS Mincho"/>
                <a:cs typeface="+mj-cs"/>
              </a:rPr>
              <a:t>Will not attract pupil premium funding for the school, nor be eligible for other support that’s based on targeted FSM </a:t>
            </a:r>
            <a:br>
              <a:rPr lang="en-US" sz="1600" kern="1200" dirty="0">
                <a:latin typeface="Arial"/>
                <a:ea typeface="MS Mincho"/>
                <a:cs typeface="+mj-cs"/>
              </a:rPr>
            </a:br>
            <a:br>
              <a:rPr lang="en-GB" sz="1600" kern="1200" dirty="0">
                <a:latin typeface="Arial"/>
                <a:ea typeface="MS Mincho"/>
                <a:cs typeface="+mj-cs"/>
              </a:rPr>
            </a:br>
            <a:r>
              <a:rPr lang="en-GB" sz="1600" kern="1200" dirty="0">
                <a:latin typeface="Arial"/>
                <a:ea typeface="MS Mincho"/>
                <a:cs typeface="+mj-cs"/>
              </a:rPr>
              <a:t>KCC website Online checker to see if you qualify:</a:t>
            </a:r>
            <a:endParaRPr lang="en-US" dirty="0"/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2213A4-A97C-EC5F-96D8-A0AC6739F107}"/>
              </a:ext>
            </a:extLst>
          </p:cNvPr>
          <p:cNvSpPr txBox="1"/>
          <p:nvPr/>
        </p:nvSpPr>
        <p:spPr>
          <a:xfrm>
            <a:off x="724472" y="186357"/>
            <a:ext cx="7620000" cy="1446550"/>
          </a:xfrm>
          <a:prstGeom prst="rect">
            <a:avLst/>
          </a:prstGeom>
          <a:noFill/>
        </p:spPr>
        <p:txBody>
          <a:bodyPr lIns="91440" tIns="45720" rIns="91440" bIns="45720" rtlCol="0" anchor="t">
            <a:spAutoFit/>
          </a:bodyPr>
          <a:lstStyle/>
          <a:p>
            <a:pPr algn="ctr"/>
            <a:r>
              <a:rPr lang="en-US" sz="4400" b="1" dirty="0">
                <a:solidFill>
                  <a:srgbClr val="0070C0"/>
                </a:solidFill>
                <a:latin typeface="Calibri"/>
              </a:rPr>
              <a:t>Free School Meals</a:t>
            </a:r>
            <a:endParaRPr lang="en-US" dirty="0"/>
          </a:p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6" name="Picture 2" descr="School Logo">
            <a:hlinkClick r:id="rId2" tooltip="Home Page"/>
            <a:extLst>
              <a:ext uri="{FF2B5EF4-FFF2-40B4-BE49-F238E27FC236}">
                <a16:creationId xmlns:a16="http://schemas.microsoft.com/office/drawing/2014/main" id="{31C47844-E521-F8EF-C25D-92816F313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ircular logo with text and a shield&#10;&#10;AI-generated content may be incorrect.">
            <a:extLst>
              <a:ext uri="{FF2B5EF4-FFF2-40B4-BE49-F238E27FC236}">
                <a16:creationId xmlns:a16="http://schemas.microsoft.com/office/drawing/2014/main" id="{3B37F143-FCA6-522A-46FB-A74D51867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2770" y="164532"/>
            <a:ext cx="1390846" cy="135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69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809625" y="476250"/>
          <a:ext cx="8429625" cy="7143750"/>
          <a:chOff x="809625" y="476250"/>
          <a:chExt cx="8429625" cy="7143750"/>
        </a:xfrm>
      </p:grpSpPr>
      <p:sp>
        <p:nvSpPr>
          <p:cNvPr id="4" name="TextBox 3"/>
          <p:cNvSpPr txBox="1"/>
          <p:nvPr/>
        </p:nvSpPr>
        <p:spPr>
          <a:xfrm>
            <a:off x="724472" y="186357"/>
            <a:ext cx="7620000" cy="769441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0070C0"/>
                </a:solidFill>
                <a:latin typeface="Calibri"/>
              </a:rPr>
              <a:t>Questions</a:t>
            </a:r>
            <a:endParaRPr lang="en-US" sz="4400" b="1" u="none" spc="0">
              <a:solidFill>
                <a:srgbClr val="0070C0"/>
              </a:solidFill>
              <a:latin typeface="Calibri"/>
            </a:endParaRPr>
          </a:p>
        </p:txBody>
      </p:sp>
      <p:pic>
        <p:nvPicPr>
          <p:cNvPr id="5" name="Picture 2" descr="School Logo">
            <a:hlinkClick r:id="rId3" tooltip="Home Pag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" y="50502"/>
            <a:ext cx="1438288" cy="15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160029"/>
            <a:ext cx="1390846" cy="1350237"/>
          </a:xfrm>
          <a:prstGeom prst="rect">
            <a:avLst/>
          </a:prstGeom>
        </p:spPr>
      </p:pic>
      <p:sp>
        <p:nvSpPr>
          <p:cNvPr id="8" name="AutoShape 4" descr="21 Questions Game: 130+ Best Question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736" y="2564904"/>
            <a:ext cx="5086300" cy="26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0689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6581535DADD747AF8B05C9507A116E" ma:contentTypeVersion="14" ma:contentTypeDescription="Create a new document." ma:contentTypeScope="" ma:versionID="b6b7392ecae05d590b323be684c5839e">
  <xsd:schema xmlns:xsd="http://www.w3.org/2001/XMLSchema" xmlns:xs="http://www.w3.org/2001/XMLSchema" xmlns:p="http://schemas.microsoft.com/office/2006/metadata/properties" xmlns:ns2="d9bfd89f-4ea2-47d6-8ff4-f5b4ba08a240" xmlns:ns3="1195936a-cf36-424c-a83f-a2b6cd24616d" targetNamespace="http://schemas.microsoft.com/office/2006/metadata/properties" ma:root="true" ma:fieldsID="4892e32eb90f53b336cf126746b16ab7" ns2:_="" ns3:_="">
    <xsd:import namespace="d9bfd89f-4ea2-47d6-8ff4-f5b4ba08a240"/>
    <xsd:import namespace="1195936a-cf36-424c-a83f-a2b6cd2461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fd89f-4ea2-47d6-8ff4-f5b4ba08a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c273682-7287-49f1-a014-ad608ce2b9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5936a-cf36-424c-a83f-a2b6cd24616d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c3bff9b-affe-4199-8334-42b744088884}" ma:internalName="TaxCatchAll" ma:showField="CatchAllData" ma:web="1195936a-cf36-424c-a83f-a2b6cd246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95936a-cf36-424c-a83f-a2b6cd24616d" xsi:nil="true"/>
    <lcf76f155ced4ddcb4097134ff3c332f xmlns="d9bfd89f-4ea2-47d6-8ff4-f5b4ba08a24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2603C5-1076-494C-9AB5-446F3F48BE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bfd89f-4ea2-47d6-8ff4-f5b4ba08a240"/>
    <ds:schemaRef ds:uri="1195936a-cf36-424c-a83f-a2b6cd246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EB919A-4938-45FC-A045-F843F8A765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60AAC8-572A-4A90-AD84-05C0A374E754}">
  <ds:schemaRefs>
    <ds:schemaRef ds:uri="1195936a-cf36-424c-a83f-a2b6cd24616d"/>
    <ds:schemaRef ds:uri="d9bfd89f-4ea2-47d6-8ff4-f5b4ba08a24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14</Slides>
  <Notes>13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Theme20</vt:lpstr>
      <vt:lpstr>1_Office Theme</vt:lpstr>
      <vt:lpstr>Welcome to Year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revision>117</cp:revision>
  <dcterms:created xsi:type="dcterms:W3CDTF">2024-09-01T10:41:48Z</dcterms:created>
  <dcterms:modified xsi:type="dcterms:W3CDTF">2026-09-08T06:54:18Z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0x010100F66581535DADD747AF8B05C9507A116E</vt:lpwstr>
  </property>
  <property fmtid="{D5CDD505-2E9C-101B-9397-08002B2CF9AE}" pid="3" name="MediaServiceImageTags">
    <vt:lpwstr/>
  </property>
  <property fmtid="{D5CDD505-2E9C-101B-9397-08002B2CF9AE}" pid="4" name="MSIP_Label_572096a7-ba5e-47af-9e23-b1fd63ccb81d_Enabled">
    <vt:lpwstr>true</vt:lpwstr>
  </property>
  <property fmtid="{D5CDD505-2E9C-101B-9397-08002B2CF9AE}" pid="5" name="MSIP_Label_572096a7-ba5e-47af-9e23-b1fd63ccb81d_SetDate">
    <vt:lpwstr>2026-09-03T10:16:31Z</vt:lpwstr>
  </property>
  <property fmtid="{D5CDD505-2E9C-101B-9397-08002B2CF9AE}" pid="6" name="MSIP_Label_572096a7-ba5e-47af-9e23-b1fd63ccb81d_Method">
    <vt:lpwstr>Standard</vt:lpwstr>
  </property>
  <property fmtid="{D5CDD505-2E9C-101B-9397-08002B2CF9AE}" pid="7" name="MSIP_Label_572096a7-ba5e-47af-9e23-b1fd63ccb81d_Name">
    <vt:lpwstr>defa4170-0d19-0005-0004-bc88714345d2</vt:lpwstr>
  </property>
  <property fmtid="{D5CDD505-2E9C-101B-9397-08002B2CF9AE}" pid="8" name="MSIP_Label_572096a7-ba5e-47af-9e23-b1fd63ccb81d_SiteId">
    <vt:lpwstr>a14359ff-bdd6-47a5-b3ff-c41749ff063d</vt:lpwstr>
  </property>
  <property fmtid="{D5CDD505-2E9C-101B-9397-08002B2CF9AE}" pid="9" name="MSIP_Label_572096a7-ba5e-47af-9e23-b1fd63ccb81d_ActionId">
    <vt:lpwstr>ff7af25a-78e1-4cd6-a5b8-0c2774205a9f</vt:lpwstr>
  </property>
  <property fmtid="{D5CDD505-2E9C-101B-9397-08002B2CF9AE}" pid="10" name="MSIP_Label_572096a7-ba5e-47af-9e23-b1fd63ccb81d_ContentBits">
    <vt:lpwstr>0</vt:lpwstr>
  </property>
  <property fmtid="{D5CDD505-2E9C-101B-9397-08002B2CF9AE}" pid="11" name="MSIP_Label_572096a7-ba5e-47af-9e23-b1fd63ccb81d_Tag">
    <vt:lpwstr>10, 3, 0, 2</vt:lpwstr>
  </property>
</Properties>
</file>