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414203594" r:id="rId5"/>
  </p:sldMasterIdLst>
  <p:notesMasterIdLst>
    <p:notesMasterId r:id="rId20"/>
  </p:notesMasterIdLst>
  <p:sldIdLst>
    <p:sldId id="257" r:id="rId6"/>
    <p:sldId id="293" r:id="rId7"/>
    <p:sldId id="294" r:id="rId8"/>
    <p:sldId id="291" r:id="rId9"/>
    <p:sldId id="279" r:id="rId10"/>
    <p:sldId id="278" r:id="rId11"/>
    <p:sldId id="280" r:id="rId12"/>
    <p:sldId id="282" r:id="rId13"/>
    <p:sldId id="281" r:id="rId14"/>
    <p:sldId id="283" r:id="rId15"/>
    <p:sldId id="284" r:id="rId16"/>
    <p:sldId id="286" r:id="rId17"/>
    <p:sldId id="295" r:id="rId18"/>
    <p:sldId id="288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ABD6F6-289E-6721-F910-94A926DD4DFA}" v="32" dt="2026-09-07T12:01:27.663"/>
    <p1510:client id="{CBB449F3-B503-A032-C3F0-283610B9C982}" v="4" dt="2026-09-07T12:16:25.2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O'Connor" userId="S::lisa.oconnor@st-johns-gravesend.kcsp.org.uk::5cadac3f-ee63-4f6b-8603-0f37db027164" providerId="AD" clId="Web-{00000000-0000-0000-0000-000000000000}"/>
    <pc:docChg chg="modSld">
      <pc:chgData name="Lisa O'Connor" userId="S::lisa.oconnor@st-johns-gravesend.kcsp.org.uk::5cadac3f-ee63-4f6b-8603-0f37db027164" providerId="AD" clId="Web-{00000000-0000-0000-0000-000000000000}" dt="2026-09-03T16:10:39.550" v="22" actId="14100"/>
      <pc:docMkLst>
        <pc:docMk/>
      </pc:docMkLst>
      <pc:sldChg chg="modSp">
        <pc:chgData name="Lisa O'Connor" userId="S::lisa.oconnor@st-johns-gravesend.kcsp.org.uk::5cadac3f-ee63-4f6b-8603-0f37db027164" providerId="AD" clId="Web-{00000000-0000-0000-0000-000000000000}" dt="2026-09-03T16:10:39.550" v="22" actId="14100"/>
        <pc:sldMkLst>
          <pc:docMk/>
          <pc:sldMk cId="1074467237" sldId="293"/>
        </pc:sldMkLst>
        <pc:spChg chg="mod">
          <ac:chgData name="Lisa O'Connor" userId="S::lisa.oconnor@st-johns-gravesend.kcsp.org.uk::5cadac3f-ee63-4f6b-8603-0f37db027164" providerId="AD" clId="Web-{00000000-0000-0000-0000-000000000000}" dt="2026-09-03T16:10:39.550" v="22" actId="14100"/>
          <ac:spMkLst>
            <pc:docMk/>
            <pc:sldMk cId="1074467237" sldId="293"/>
            <ac:spMk id="7" creationId="{00000000-0000-0000-0000-000000000000}"/>
          </ac:spMkLst>
        </pc:spChg>
      </pc:sldChg>
    </pc:docChg>
  </pc:docChgLst>
  <pc:docChgLst>
    <pc:chgData name="Henry Joyce" userId="S::henry.joyce@st-johns-gravesend.kcsp.org.uk::292bddcb-4e4a-44e0-ae41-6e49ee259c24" providerId="AD" clId="Web-{00000000-0000-0000-0000-000000000000}"/>
    <pc:docChg chg="mod">
      <pc:chgData name="Henry Joyce" userId="S::henry.joyce@st-johns-gravesend.kcsp.org.uk::292bddcb-4e4a-44e0-ae41-6e49ee259c24" providerId="AD" clId="Web-{00000000-0000-0000-0000-000000000000}" dt="2026-09-03T12:09:25.446" v="0" actId="33475"/>
      <pc:docMkLst>
        <pc:docMk/>
      </pc:docMkLst>
    </pc:docChg>
  </pc:docChgLst>
  <pc:docChgLst>
    <pc:chgData name="Henry Joyce" userId="S::henry.joyce@st-johns-gravesend.kcsp.org.uk::292bddcb-4e4a-44e0-ae41-6e49ee259c24" providerId="AD" clId="Web-{5C0DCC73-E751-C776-6618-CA2815D60A8B}"/>
    <pc:docChg chg="modSld">
      <pc:chgData name="Henry Joyce" userId="S::henry.joyce@st-johns-gravesend.kcsp.org.uk::292bddcb-4e4a-44e0-ae41-6e49ee259c24" providerId="AD" clId="Web-{5C0DCC73-E751-C776-6618-CA2815D60A8B}" dt="2026-09-03T14:45:32.072" v="165" actId="20577"/>
      <pc:docMkLst>
        <pc:docMk/>
      </pc:docMkLst>
      <pc:sldChg chg="modSp">
        <pc:chgData name="Henry Joyce" userId="S::henry.joyce@st-johns-gravesend.kcsp.org.uk::292bddcb-4e4a-44e0-ae41-6e49ee259c24" providerId="AD" clId="Web-{5C0DCC73-E751-C776-6618-CA2815D60A8B}" dt="2026-09-03T14:33:53.250" v="41" actId="20577"/>
        <pc:sldMkLst>
          <pc:docMk/>
          <pc:sldMk cId="1747244904" sldId="278"/>
        </pc:sldMkLst>
        <pc:spChg chg="mod">
          <ac:chgData name="Henry Joyce" userId="S::henry.joyce@st-johns-gravesend.kcsp.org.uk::292bddcb-4e4a-44e0-ae41-6e49ee259c24" providerId="AD" clId="Web-{5C0DCC73-E751-C776-6618-CA2815D60A8B}" dt="2026-09-03T14:33:53.250" v="41" actId="20577"/>
          <ac:spMkLst>
            <pc:docMk/>
            <pc:sldMk cId="1747244904" sldId="278"/>
            <ac:spMk id="7" creationId="{00000000-0000-0000-0000-000000000000}"/>
          </ac:spMkLst>
        </pc:spChg>
      </pc:sldChg>
      <pc:sldChg chg="modSp">
        <pc:chgData name="Henry Joyce" userId="S::henry.joyce@st-johns-gravesend.kcsp.org.uk::292bddcb-4e4a-44e0-ae41-6e49ee259c24" providerId="AD" clId="Web-{5C0DCC73-E751-C776-6618-CA2815D60A8B}" dt="2026-09-03T14:39:17.470" v="107" actId="20577"/>
        <pc:sldMkLst>
          <pc:docMk/>
          <pc:sldMk cId="2359973499" sldId="282"/>
        </pc:sldMkLst>
        <pc:spChg chg="mod">
          <ac:chgData name="Henry Joyce" userId="S::henry.joyce@st-johns-gravesend.kcsp.org.uk::292bddcb-4e4a-44e0-ae41-6e49ee259c24" providerId="AD" clId="Web-{5C0DCC73-E751-C776-6618-CA2815D60A8B}" dt="2026-09-03T14:39:17.470" v="107" actId="20577"/>
          <ac:spMkLst>
            <pc:docMk/>
            <pc:sldMk cId="2359973499" sldId="282"/>
            <ac:spMk id="7" creationId="{00000000-0000-0000-0000-000000000000}"/>
          </ac:spMkLst>
        </pc:spChg>
      </pc:sldChg>
      <pc:sldChg chg="modSp">
        <pc:chgData name="Henry Joyce" userId="S::henry.joyce@st-johns-gravesend.kcsp.org.uk::292bddcb-4e4a-44e0-ae41-6e49ee259c24" providerId="AD" clId="Web-{5C0DCC73-E751-C776-6618-CA2815D60A8B}" dt="2026-09-03T14:45:32.072" v="165" actId="20577"/>
        <pc:sldMkLst>
          <pc:docMk/>
          <pc:sldMk cId="3263048229" sldId="283"/>
        </pc:sldMkLst>
        <pc:spChg chg="mod">
          <ac:chgData name="Henry Joyce" userId="S::henry.joyce@st-johns-gravesend.kcsp.org.uk::292bddcb-4e4a-44e0-ae41-6e49ee259c24" providerId="AD" clId="Web-{5C0DCC73-E751-C776-6618-CA2815D60A8B}" dt="2026-09-03T14:45:32.072" v="165" actId="20577"/>
          <ac:spMkLst>
            <pc:docMk/>
            <pc:sldMk cId="3263048229" sldId="283"/>
            <ac:spMk id="7" creationId="{00000000-0000-0000-0000-000000000000}"/>
          </ac:spMkLst>
        </pc:spChg>
      </pc:sldChg>
      <pc:sldChg chg="modSp">
        <pc:chgData name="Henry Joyce" userId="S::henry.joyce@st-johns-gravesend.kcsp.org.uk::292bddcb-4e4a-44e0-ae41-6e49ee259c24" providerId="AD" clId="Web-{5C0DCC73-E751-C776-6618-CA2815D60A8B}" dt="2026-09-03T14:43:13.538" v="157" actId="20577"/>
        <pc:sldMkLst>
          <pc:docMk/>
          <pc:sldMk cId="3290903768" sldId="284"/>
        </pc:sldMkLst>
        <pc:spChg chg="mod">
          <ac:chgData name="Henry Joyce" userId="S::henry.joyce@st-johns-gravesend.kcsp.org.uk::292bddcb-4e4a-44e0-ae41-6e49ee259c24" providerId="AD" clId="Web-{5C0DCC73-E751-C776-6618-CA2815D60A8B}" dt="2026-09-03T14:43:13.538" v="157" actId="20577"/>
          <ac:spMkLst>
            <pc:docMk/>
            <pc:sldMk cId="3290903768" sldId="284"/>
            <ac:spMk id="7" creationId="{00000000-0000-0000-0000-000000000000}"/>
          </ac:spMkLst>
        </pc:spChg>
      </pc:sldChg>
      <pc:sldChg chg="modSp">
        <pc:chgData name="Henry Joyce" userId="S::henry.joyce@st-johns-gravesend.kcsp.org.uk::292bddcb-4e4a-44e0-ae41-6e49ee259c24" providerId="AD" clId="Web-{5C0DCC73-E751-C776-6618-CA2815D60A8B}" dt="2026-09-03T14:36:54.354" v="84" actId="20577"/>
        <pc:sldMkLst>
          <pc:docMk/>
          <pc:sldMk cId="1074467237" sldId="293"/>
        </pc:sldMkLst>
        <pc:spChg chg="mod">
          <ac:chgData name="Henry Joyce" userId="S::henry.joyce@st-johns-gravesend.kcsp.org.uk::292bddcb-4e4a-44e0-ae41-6e49ee259c24" providerId="AD" clId="Web-{5C0DCC73-E751-C776-6618-CA2815D60A8B}" dt="2026-09-03T14:36:54.354" v="84" actId="20577"/>
          <ac:spMkLst>
            <pc:docMk/>
            <pc:sldMk cId="1074467237" sldId="293"/>
            <ac:spMk id="7" creationId="{00000000-0000-0000-0000-000000000000}"/>
          </ac:spMkLst>
        </pc:spChg>
      </pc:sldChg>
      <pc:sldChg chg="modSp">
        <pc:chgData name="Henry Joyce" userId="S::henry.joyce@st-johns-gravesend.kcsp.org.uk::292bddcb-4e4a-44e0-ae41-6e49ee259c24" providerId="AD" clId="Web-{5C0DCC73-E751-C776-6618-CA2815D60A8B}" dt="2026-09-03T14:33:03.326" v="34" actId="20577"/>
        <pc:sldMkLst>
          <pc:docMk/>
          <pc:sldMk cId="4105691208" sldId="294"/>
        </pc:sldMkLst>
        <pc:spChg chg="mod">
          <ac:chgData name="Henry Joyce" userId="S::henry.joyce@st-johns-gravesend.kcsp.org.uk::292bddcb-4e4a-44e0-ae41-6e49ee259c24" providerId="AD" clId="Web-{5C0DCC73-E751-C776-6618-CA2815D60A8B}" dt="2026-09-03T14:33:03.326" v="34" actId="20577"/>
          <ac:spMkLst>
            <pc:docMk/>
            <pc:sldMk cId="4105691208" sldId="294"/>
            <ac:spMk id="7" creationId="{00000000-0000-0000-0000-000000000000}"/>
          </ac:spMkLst>
        </pc:spChg>
      </pc:sldChg>
    </pc:docChg>
  </pc:docChgLst>
  <pc:docChgLst>
    <pc:chgData name="Henry Joyce" userId="S::henry.joyce@st-johns-gravesend.kcsp.org.uk::292bddcb-4e4a-44e0-ae41-6e49ee259c24" providerId="AD" clId="Web-{CBB449F3-B503-A032-C3F0-283610B9C982}"/>
    <pc:docChg chg="modSld">
      <pc:chgData name="Henry Joyce" userId="S::henry.joyce@st-johns-gravesend.kcsp.org.uk::292bddcb-4e4a-44e0-ae41-6e49ee259c24" providerId="AD" clId="Web-{CBB449F3-B503-A032-C3F0-283610B9C982}" dt="2026-09-07T12:16:25.249" v="1" actId="20577"/>
      <pc:docMkLst>
        <pc:docMk/>
      </pc:docMkLst>
      <pc:sldChg chg="modSp">
        <pc:chgData name="Henry Joyce" userId="S::henry.joyce@st-johns-gravesend.kcsp.org.uk::292bddcb-4e4a-44e0-ae41-6e49ee259c24" providerId="AD" clId="Web-{CBB449F3-B503-A032-C3F0-283610B9C982}" dt="2026-09-07T12:16:25.249" v="1" actId="20577"/>
        <pc:sldMkLst>
          <pc:docMk/>
          <pc:sldMk cId="2359973499" sldId="282"/>
        </pc:sldMkLst>
        <pc:spChg chg="mod">
          <ac:chgData name="Henry Joyce" userId="S::henry.joyce@st-johns-gravesend.kcsp.org.uk::292bddcb-4e4a-44e0-ae41-6e49ee259c24" providerId="AD" clId="Web-{CBB449F3-B503-A032-C3F0-283610B9C982}" dt="2026-09-07T12:16:25.249" v="1" actId="20577"/>
          <ac:spMkLst>
            <pc:docMk/>
            <pc:sldMk cId="2359973499" sldId="282"/>
            <ac:spMk id="7" creationId="{00000000-0000-0000-0000-000000000000}"/>
          </ac:spMkLst>
        </pc:spChg>
      </pc:sldChg>
    </pc:docChg>
  </pc:docChgLst>
  <pc:docChgLst>
    <pc:chgData name="Henry Joyce" userId="S::henry.joyce@st-johns-gravesend.kcsp.org.uk::292bddcb-4e4a-44e0-ae41-6e49ee259c24" providerId="AD" clId="Web-{14ABD6F6-289E-6721-F910-94A926DD4DFA}"/>
    <pc:docChg chg="addSld modSld">
      <pc:chgData name="Henry Joyce" userId="S::henry.joyce@st-johns-gravesend.kcsp.org.uk::292bddcb-4e4a-44e0-ae41-6e49ee259c24" providerId="AD" clId="Web-{14ABD6F6-289E-6721-F910-94A926DD4DFA}" dt="2026-09-07T12:01:25.272" v="20" actId="20577"/>
      <pc:docMkLst>
        <pc:docMk/>
      </pc:docMkLst>
      <pc:sldChg chg="modSp add replId">
        <pc:chgData name="Henry Joyce" userId="S::henry.joyce@st-johns-gravesend.kcsp.org.uk::292bddcb-4e4a-44e0-ae41-6e49ee259c24" providerId="AD" clId="Web-{14ABD6F6-289E-6721-F910-94A926DD4DFA}" dt="2026-09-07T12:01:25.272" v="20" actId="20577"/>
        <pc:sldMkLst>
          <pc:docMk/>
          <pc:sldMk cId="1890382457" sldId="295"/>
        </pc:sldMkLst>
        <pc:spChg chg="mod">
          <ac:chgData name="Henry Joyce" userId="S::henry.joyce@st-johns-gravesend.kcsp.org.uk::292bddcb-4e4a-44e0-ae41-6e49ee259c24" providerId="AD" clId="Web-{14ABD6F6-289E-6721-F910-94A926DD4DFA}" dt="2026-09-07T12:01:08.756" v="4" actId="20577"/>
          <ac:spMkLst>
            <pc:docMk/>
            <pc:sldMk cId="1890382457" sldId="295"/>
            <ac:spMk id="4" creationId="{4A40B8E5-2859-D0C0-D28A-59B1819CEFAE}"/>
          </ac:spMkLst>
        </pc:spChg>
        <pc:spChg chg="mod">
          <ac:chgData name="Henry Joyce" userId="S::henry.joyce@st-johns-gravesend.kcsp.org.uk::292bddcb-4e4a-44e0-ae41-6e49ee259c24" providerId="AD" clId="Web-{14ABD6F6-289E-6721-F910-94A926DD4DFA}" dt="2026-09-07T12:01:25.272" v="20" actId="20577"/>
          <ac:spMkLst>
            <pc:docMk/>
            <pc:sldMk cId="1890382457" sldId="295"/>
            <ac:spMk id="7" creationId="{D7BF9CBD-E3C0-BDC0-A2E2-E0DD4393033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02047-D559-4BBF-B55F-A886DEB32F5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171A3-B44D-4617-9252-D652C6360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844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Phil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86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Phil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716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Phil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80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Phil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90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Tracy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272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Andrea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78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Pav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988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Phil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519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Caroline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753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Pav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112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Tracy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838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Andrea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95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F0F15-D091-C35D-0950-C829C7A1E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25137-009D-9A59-B0F7-C65CCE15D3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5D392-03BC-55DE-5A85-F97A2F5AB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Andrea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90B67-C11E-EF76-6697-AA70DF023B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5526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Phil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26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F901-B4CB-2E60-D5E4-C0B5CED42B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AEF72-28D6-89B7-7BE5-DC03BF596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2E341-6B05-30DD-A2C4-F99CD596F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965D9-C795-0219-072A-D14AE3345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580E-1A8B-C606-CCAA-9184C3F40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2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D0088-F15D-B4A7-B7A6-040FCFEB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A1D5E-DE9C-720D-BDCB-E0093648B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BFCC5-FE7E-7DCF-8F33-EF15BDD4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48479-BC58-DEE0-799C-12413EE0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220DD-B959-AED2-7F2A-7FB71970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3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1EA29-6BD0-8C37-E91E-9C2EEC85C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076A7-1024-0C84-95E7-DA41B462C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FBB15-FAB5-7032-4AE7-59FF5F713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9085D-EA27-C3EA-4382-C713D312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92BF2-9E84-B602-62EC-DDDF6A93E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574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1B4A7-5F8B-A2FE-D7D4-4AFEDFB6F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A1B38-EF39-8699-5F6C-178F13A8F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DC89EB-0F1F-5405-34DC-0E9B743AC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D3F53-6E5E-7F52-E5AF-460FFE00B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621EB-C02D-B2BB-3023-98EC55DDC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F559E-2B49-1439-325D-A6AAD8B0C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78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85A6A-42AA-F4B4-4345-70A41513E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7B116-F593-446F-61EF-A66B253DD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D5E5F5-1857-9C8A-F744-710F77D2B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E2FDDD-F534-64C0-C80C-C4BA27396F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7930AF-C1D4-CB24-9C03-EFB849565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61A686-2C7A-0EA3-C6A7-AF707310C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B5C81-CC85-762B-AB7D-7183E4454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4FE8EF-2BB7-FBBA-6EDE-AEA51A876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3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4446B-CAD8-AFA2-54DF-13A1BBCFF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E75944-ECE1-0612-5E98-CA239506C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5A6857-AD5E-7BBB-4812-E4A278D4E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935E0-22E8-1F8C-1F43-E190247C8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40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A76685-DAAF-B2EC-29BB-DE5939F54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AB1B5-CA25-B7AF-729A-511186BEC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6D5F5-5CAB-4824-ED2B-687D487C8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915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078F8-DC39-D86A-0DE5-68FBC04C0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0104-640B-4D26-7E93-D845EF5C9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E2730-2CC3-F076-46FA-94264DEC8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4AEC1-61CB-AD40-F2B1-F63ABBA4B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342A6-A453-BBC5-2210-9E6ECA7A0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AF0B1-D480-A8B4-5F03-DB90E37D8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56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13EEF-97C8-6F69-4341-B69904A7D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51E800-02AB-2CEF-6154-B2972385F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39EC0-8F66-002F-BE13-4240AA8E3C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EDE9B-98FD-6C2C-C602-316BAEFE5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BA02D-A93F-9892-B83C-B757C0031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4F210-E4AB-36D2-9C17-8DCEEE943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186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E2A27-ECF6-6C5A-7D81-0C8B68E28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FB53E-2009-60FF-F5EC-BFCEBC56A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C8C6F-4242-A24C-2AE6-07CE4B43B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D2333-FE22-FB8F-0DBC-F9D3205A2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370C6-7765-1E6B-CCF2-C617AB2A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226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28B6BA-714A-0751-415C-867FFF343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F62E61-E3E2-4DF6-85F0-36E21255E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465A5-C4A3-49E3-B09D-9CD47D1F9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862EA-0F1D-3FB2-38C8-C8EF1EC96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25AA9-CBEE-358D-82B8-471E0F6C3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09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14203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439EFA-034A-20A3-14C8-4E20A0941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3F16B-87EB-0669-7A5D-3A789FD11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11429-4205-903A-EC44-7B064A4CB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4C346-C866-AC2C-6343-485C4E333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65DEA-4E82-73FF-CFC8-0393576D3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98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414203595" r:id="rId1"/>
    <p:sldLayoutId id="2414203596" r:id="rId2"/>
    <p:sldLayoutId id="2414203597" r:id="rId3"/>
    <p:sldLayoutId id="2414203598" r:id="rId4"/>
    <p:sldLayoutId id="2414203599" r:id="rId5"/>
    <p:sldLayoutId id="2414203600" r:id="rId6"/>
    <p:sldLayoutId id="2414203601" r:id="rId7"/>
    <p:sldLayoutId id="2414203602" r:id="rId8"/>
    <p:sldLayoutId id="2414203603" r:id="rId9"/>
    <p:sldLayoutId id="2414203604" r:id="rId10"/>
    <p:sldLayoutId id="24142036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pply.cloudforedu.org.uk/ofsm/kent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809625" y="188640"/>
            <a:ext cx="7620000" cy="92333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>
                <a:solidFill>
                  <a:srgbClr val="0070C0"/>
                </a:solidFill>
                <a:latin typeface="Calibri"/>
              </a:rPr>
              <a:t>Welcome!</a:t>
            </a:r>
            <a:endParaRPr lang="en-US" sz="5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720" y="1250108"/>
            <a:ext cx="5643920" cy="54791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809625" y="188640"/>
            <a:ext cx="7620000" cy="92333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>
                <a:solidFill>
                  <a:srgbClr val="0070C0"/>
                </a:solidFill>
                <a:latin typeface="Calibri"/>
              </a:rPr>
              <a:t>The Team</a:t>
            </a:r>
            <a:endParaRPr lang="en-US" sz="5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4912" y="1739280"/>
            <a:ext cx="8598254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/>
              <a:t>Year Leader: Mr Joyce </a:t>
            </a:r>
          </a:p>
          <a:p>
            <a:endParaRPr lang="en-GB" sz="3600"/>
          </a:p>
          <a:p>
            <a:r>
              <a:rPr lang="en-GB" sz="3600"/>
              <a:t>Teachers: Mrs Nash, Miss Ludlow,  Miss O’Connor and Miss Quinn</a:t>
            </a:r>
            <a:endParaRPr lang="en-GB" sz="3600">
              <a:ea typeface="Calibri"/>
              <a:cs typeface="Calibri"/>
            </a:endParaRPr>
          </a:p>
          <a:p>
            <a:endParaRPr lang="en-GB" sz="3600"/>
          </a:p>
          <a:p>
            <a:r>
              <a:rPr lang="en-GB" sz="3600"/>
              <a:t>Support staff: Miss Murray, Mrs Green, Miss Friend, Mrs Veiga, Mrs Milka and Mrs Hermitage.  </a:t>
            </a:r>
            <a:endParaRPr lang="en-GB" sz="3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4467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What will your children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be learning this year?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552" y="1934262"/>
            <a:ext cx="8317991" cy="49552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>
                <a:ea typeface="+mn-lt"/>
                <a:cs typeface="+mn-lt"/>
              </a:rPr>
              <a:t>Year 6 will be a formative and exciting year for your child.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>
                <a:ea typeface="+mn-lt"/>
                <a:cs typeface="+mn-lt"/>
              </a:rPr>
              <a:t>They are at the top of the school and as such are role-models for the younger children.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>
                <a:ea typeface="+mn-lt"/>
                <a:cs typeface="+mn-lt"/>
              </a:rPr>
              <a:t>They will be preparing academically for both SATs and secondary school.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200">
                <a:ea typeface="+mn-lt"/>
                <a:cs typeface="+mn-lt"/>
              </a:rPr>
              <a:t>They will be supported to develop much more independence and resilience over the year, in preparation for Year 7. </a:t>
            </a:r>
            <a:endParaRPr lang="en-US" sz="3200">
              <a:ea typeface="+mn-lt"/>
              <a:cs typeface="+mn-lt"/>
            </a:endParaRPr>
          </a:p>
          <a:p>
            <a:endParaRPr lang="en-GB" sz="28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5691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What will your children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be learning this year?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552" y="1651021"/>
            <a:ext cx="8303614" cy="49552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u="sng">
                <a:ea typeface="Calibri"/>
                <a:cs typeface="Calibri"/>
              </a:rPr>
              <a:t>English</a:t>
            </a:r>
          </a:p>
          <a:p>
            <a:endParaRPr lang="en-GB" sz="2400"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ea typeface="+mn-lt"/>
                <a:cs typeface="+mn-lt"/>
              </a:rPr>
              <a:t>Year 6 pupils will continue to improve their writing style -  using a wide variety of sentence structures and powerful vocabulary.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ea typeface="+mn-lt"/>
                <a:cs typeface="+mn-lt"/>
              </a:rPr>
              <a:t>They will now be expected to understand how to use a full range of punctuation.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ea typeface="+mn-lt"/>
                <a:cs typeface="+mn-lt"/>
              </a:rPr>
              <a:t>The writing your child does at school will be increasingly confident and creative.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ea typeface="+mn-lt"/>
                <a:cs typeface="+mn-lt"/>
              </a:rPr>
              <a:t>They may well be fully independent readers, choosing their own books and non-fiction texts based on their own interests.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>
                <a:ea typeface="+mn-lt"/>
                <a:cs typeface="+mn-lt"/>
              </a:rPr>
              <a:t>They will hone their reading comprehension skills and become more able to read between the lines and interpret meaning.  </a:t>
            </a:r>
          </a:p>
        </p:txBody>
      </p:sp>
    </p:spTree>
    <p:extLst>
      <p:ext uri="{BB962C8B-B14F-4D97-AF65-F5344CB8AC3E}">
        <p14:creationId xmlns:p14="http://schemas.microsoft.com/office/powerpoint/2010/main" val="136275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What will your children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be learning this year?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7034" y="1532487"/>
            <a:ext cx="8842075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>
                <a:ea typeface="+mn-lt"/>
                <a:cs typeface="+mn-lt"/>
              </a:rPr>
              <a:t>This year in Maths, we will cover a range of important topics that will help students build a strong foundation in various areas: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Number and Place Value</a:t>
            </a:r>
            <a:r>
              <a:rPr lang="en-GB">
                <a:ea typeface="+mn-lt"/>
                <a:cs typeface="+mn-lt"/>
              </a:rPr>
              <a:t> – Understanding the value of numbers and how to work with larger values.</a:t>
            </a:r>
            <a:endParaRPr lang="en-GB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Addition, Subtraction, Multiplication, and Division</a:t>
            </a:r>
            <a:r>
              <a:rPr lang="en-GB">
                <a:ea typeface="+mn-lt"/>
                <a:cs typeface="+mn-lt"/>
              </a:rPr>
              <a:t> – Developing fluency in basic arithmetic operations.</a:t>
            </a:r>
            <a:endParaRPr lang="en-GB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Fractions, Decimals, and Percentages</a:t>
            </a:r>
            <a:r>
              <a:rPr lang="en-GB">
                <a:ea typeface="+mn-lt"/>
                <a:cs typeface="+mn-lt"/>
              </a:rPr>
              <a:t> – Learning how to work with parts of whole numbers and their relationships.</a:t>
            </a:r>
            <a:endParaRPr lang="en-GB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Ratio &amp; Proportion</a:t>
            </a:r>
            <a:r>
              <a:rPr lang="en-GB">
                <a:ea typeface="+mn-lt"/>
                <a:cs typeface="+mn-lt"/>
              </a:rPr>
              <a:t> – Exploring relationships between numbers and how to solve proportion problems.</a:t>
            </a:r>
            <a:endParaRPr lang="en-GB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Algebra</a:t>
            </a:r>
            <a:r>
              <a:rPr lang="en-GB">
                <a:ea typeface="+mn-lt"/>
                <a:cs typeface="+mn-lt"/>
              </a:rPr>
              <a:t> – Introducing simple equations and algebraic thinking.</a:t>
            </a:r>
            <a:endParaRPr lang="en-GB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Measurement</a:t>
            </a:r>
            <a:r>
              <a:rPr lang="en-GB">
                <a:ea typeface="+mn-lt"/>
                <a:cs typeface="+mn-lt"/>
              </a:rPr>
              <a:t> – Working with units of measure and understanding real-world applications.</a:t>
            </a:r>
            <a:endParaRPr lang="en-GB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Geometry (Properties of Shapes)</a:t>
            </a:r>
            <a:r>
              <a:rPr lang="en-GB">
                <a:ea typeface="+mn-lt"/>
                <a:cs typeface="+mn-lt"/>
              </a:rPr>
              <a:t> – Understanding different shapes and their attributes.</a:t>
            </a:r>
            <a:endParaRPr lang="en-GB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Geometry (Position and Direction)</a:t>
            </a:r>
            <a:r>
              <a:rPr lang="en-GB">
                <a:ea typeface="+mn-lt"/>
                <a:cs typeface="+mn-lt"/>
              </a:rPr>
              <a:t> – Learning about movement and positioning in space.</a:t>
            </a:r>
          </a:p>
          <a:p>
            <a:pPr marL="285750" indent="-285750">
              <a:buFont typeface="Arial"/>
              <a:buChar char="•"/>
            </a:pPr>
            <a:r>
              <a:rPr lang="en-GB" b="1">
                <a:ea typeface="+mn-lt"/>
                <a:cs typeface="+mn-lt"/>
              </a:rPr>
              <a:t>Statistics</a:t>
            </a:r>
            <a:r>
              <a:rPr lang="en-GB">
                <a:ea typeface="+mn-lt"/>
                <a:cs typeface="+mn-lt"/>
              </a:rPr>
              <a:t> – Collecting, analysing, and interpreting data.</a:t>
            </a:r>
            <a:endParaRPr lang="en-GB">
              <a:ea typeface="Calibri"/>
              <a:cs typeface="Calibri"/>
            </a:endParaRPr>
          </a:p>
          <a:p>
            <a:r>
              <a:rPr lang="en-GB">
                <a:ea typeface="+mn-lt"/>
                <a:cs typeface="+mn-lt"/>
              </a:rPr>
              <a:t>These topics will not only enhance mathematical skills but also promote logical thinking and problem-solving abilities.</a:t>
            </a:r>
          </a:p>
        </p:txBody>
      </p:sp>
    </p:spTree>
    <p:extLst>
      <p:ext uri="{BB962C8B-B14F-4D97-AF65-F5344CB8AC3E}">
        <p14:creationId xmlns:p14="http://schemas.microsoft.com/office/powerpoint/2010/main" val="8032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809625" y="188640"/>
            <a:ext cx="7620000" cy="92333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>
                <a:solidFill>
                  <a:srgbClr val="0070C0"/>
                </a:solidFill>
                <a:latin typeface="Calibri"/>
              </a:rPr>
              <a:t>Our day</a:t>
            </a:r>
            <a:endParaRPr lang="en-US" sz="5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818" y="1766938"/>
            <a:ext cx="8303614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b="1" u="sng"/>
              <a:t>Mornings: </a:t>
            </a:r>
          </a:p>
          <a:p>
            <a:r>
              <a:rPr lang="en-GB" sz="3600"/>
              <a:t>Arithmetic/Handwriting, Maths, Reading and Writing</a:t>
            </a:r>
            <a:endParaRPr lang="en-GB"/>
          </a:p>
          <a:p>
            <a:r>
              <a:rPr lang="en-GB" sz="3600" b="1" u="sng">
                <a:ea typeface="Calibri"/>
                <a:cs typeface="Calibri"/>
              </a:rPr>
              <a:t>Afternoons: </a:t>
            </a:r>
          </a:p>
          <a:p>
            <a:r>
              <a:rPr lang="en-GB" sz="3600">
                <a:ea typeface="Calibri"/>
                <a:cs typeface="Calibri"/>
              </a:rPr>
              <a:t>Core subjects – RE, Science</a:t>
            </a:r>
          </a:p>
          <a:p>
            <a:r>
              <a:rPr lang="en-GB" sz="3600">
                <a:ea typeface="Calibri"/>
                <a:cs typeface="Calibri"/>
              </a:rPr>
              <a:t>Foundation subjects - History, Geography, Art, DT, Computing PSHE/RHE, French, Music and PE.</a:t>
            </a:r>
          </a:p>
        </p:txBody>
      </p:sp>
    </p:spTree>
    <p:extLst>
      <p:ext uri="{BB962C8B-B14F-4D97-AF65-F5344CB8AC3E}">
        <p14:creationId xmlns:p14="http://schemas.microsoft.com/office/powerpoint/2010/main" val="174724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Homework and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daily reading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011" y="1668657"/>
            <a:ext cx="9074989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400"/>
              <a:t>In Year 6, children are asked to complete CGP homework books covering:</a:t>
            </a:r>
            <a:endParaRPr lang="en-US" sz="2400">
              <a:ea typeface="Calibri"/>
              <a:cs typeface="Calibri"/>
            </a:endParaRPr>
          </a:p>
          <a:p>
            <a:r>
              <a:rPr lang="en-GB" sz="2400" b="1" i="1"/>
              <a:t>Monday: Spelling</a:t>
            </a:r>
            <a:endParaRPr lang="en-GB" sz="2400" b="1" i="1">
              <a:ea typeface="Calibri"/>
              <a:cs typeface="Calibri"/>
            </a:endParaRPr>
          </a:p>
          <a:p>
            <a:r>
              <a:rPr lang="en-GB" sz="2400" b="1" i="1"/>
              <a:t>Tuesday: Reading comprehension </a:t>
            </a:r>
            <a:endParaRPr lang="en-GB" sz="2400" b="1" i="1">
              <a:ea typeface="Calibri"/>
              <a:cs typeface="Calibri"/>
            </a:endParaRPr>
          </a:p>
          <a:p>
            <a:r>
              <a:rPr lang="en-GB" sz="2400" b="1" i="1"/>
              <a:t>Wednesday: Maths</a:t>
            </a:r>
            <a:endParaRPr lang="en-GB" sz="2400" b="1" i="1">
              <a:ea typeface="Calibri"/>
              <a:cs typeface="Calibri"/>
            </a:endParaRPr>
          </a:p>
          <a:p>
            <a:r>
              <a:rPr lang="en-GB" sz="2400" b="1" i="1"/>
              <a:t>Thursday: Grammar, punctuation and  spelling.</a:t>
            </a:r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Each homework should be completed on the night given and will be marked the following morning.</a:t>
            </a:r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Answers are at the back of the books: we encourage children to use these to support their understanding if they are struggling. However, they should always let their teacher know if they find any homework tasks particularly challenging.</a:t>
            </a:r>
          </a:p>
        </p:txBody>
      </p:sp>
    </p:spTree>
    <p:extLst>
      <p:ext uri="{BB962C8B-B14F-4D97-AF65-F5344CB8AC3E}">
        <p14:creationId xmlns:p14="http://schemas.microsoft.com/office/powerpoint/2010/main" val="2784483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Assessment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278091"/>
            <a:ext cx="9031856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/>
              <a:t>Week commencing Monday 10</a:t>
            </a:r>
            <a:r>
              <a:rPr lang="en-GB" sz="3600" baseline="30000"/>
              <a:t>th</a:t>
            </a:r>
            <a:r>
              <a:rPr lang="en-GB" sz="3600"/>
              <a:t> May 2027 will be KS2 SATs week. </a:t>
            </a:r>
          </a:p>
          <a:p>
            <a:r>
              <a:rPr lang="en-GB" sz="3600"/>
              <a:t>GPS and Spelling</a:t>
            </a:r>
            <a:endParaRPr lang="en-GB" sz="3600">
              <a:ea typeface="Calibri"/>
              <a:cs typeface="Calibri"/>
            </a:endParaRPr>
          </a:p>
          <a:p>
            <a:r>
              <a:rPr lang="en-GB" sz="3600"/>
              <a:t>      Reading</a:t>
            </a:r>
            <a:endParaRPr lang="en-GB" sz="3600">
              <a:ea typeface="Calibri"/>
              <a:cs typeface="Calibri"/>
            </a:endParaRPr>
          </a:p>
          <a:p>
            <a:r>
              <a:rPr lang="en-GB" sz="3600"/>
              <a:t>      Arithmetic 1</a:t>
            </a:r>
            <a:endParaRPr lang="en-GB" sz="3600">
              <a:ea typeface="Calibri"/>
              <a:cs typeface="Calibri"/>
            </a:endParaRPr>
          </a:p>
          <a:p>
            <a:r>
              <a:rPr lang="en-GB" sz="3600"/>
              <a:t>      Reasoning 2</a:t>
            </a:r>
            <a:endParaRPr lang="en-GB" sz="3600">
              <a:ea typeface="Calibri"/>
              <a:cs typeface="Calibri"/>
            </a:endParaRPr>
          </a:p>
          <a:p>
            <a:r>
              <a:rPr lang="en-GB" sz="3600"/>
              <a:t>      Reasoning 3</a:t>
            </a:r>
            <a:endParaRPr lang="en-GB" sz="360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>
                <a:ea typeface="Calibri"/>
                <a:cs typeface="Calibri"/>
              </a:rPr>
              <a:t>Termly assessments – monitoring progress and gaps. </a:t>
            </a:r>
          </a:p>
        </p:txBody>
      </p:sp>
    </p:spTree>
    <p:extLst>
      <p:ext uri="{BB962C8B-B14F-4D97-AF65-F5344CB8AC3E}">
        <p14:creationId xmlns:p14="http://schemas.microsoft.com/office/powerpoint/2010/main" val="2359973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OPAL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5946" y="1709110"/>
            <a:ext cx="8303614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/>
              <a:t>During lunchtime all children are able to access a variety of 'zones' where they can explore risk taking and develop skills in a safe place.</a:t>
            </a:r>
          </a:p>
          <a:p>
            <a:endParaRPr lang="en-GB" sz="3600"/>
          </a:p>
          <a:p>
            <a:r>
              <a:rPr lang="en-GB" sz="3600">
                <a:ea typeface="Calibri"/>
                <a:cs typeface="Calibri"/>
              </a:rPr>
              <a:t>Zones on offer are: Art, Water play, Loose parts, Social, Digging, Mud Kitchen, Active and </a:t>
            </a:r>
            <a:r>
              <a:rPr lang="en-GB" sz="3600" err="1">
                <a:ea typeface="Calibri"/>
                <a:cs typeface="Calibri"/>
              </a:rPr>
              <a:t>Muga</a:t>
            </a:r>
            <a:r>
              <a:rPr lang="en-GB" sz="3600">
                <a:ea typeface="Calibri"/>
                <a:cs typeface="Calibri"/>
              </a:rPr>
              <a:t> zone.</a:t>
            </a:r>
          </a:p>
        </p:txBody>
      </p:sp>
    </p:spTree>
    <p:extLst>
      <p:ext uri="{BB962C8B-B14F-4D97-AF65-F5344CB8AC3E}">
        <p14:creationId xmlns:p14="http://schemas.microsoft.com/office/powerpoint/2010/main" val="3579937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Trips and experiences </a:t>
            </a: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4726" y="2132856"/>
            <a:ext cx="8303614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b="1">
                <a:ea typeface="Calibri"/>
                <a:cs typeface="Calibri"/>
              </a:rPr>
              <a:t>Term 1/2</a:t>
            </a:r>
            <a:endParaRPr lang="en-GB" sz="3600" b="1"/>
          </a:p>
          <a:p>
            <a:r>
              <a:rPr lang="en-GB" sz="3600" b="1">
                <a:ea typeface="Calibri"/>
                <a:cs typeface="Calibri"/>
              </a:rPr>
              <a:t>TBC</a:t>
            </a:r>
          </a:p>
          <a:p>
            <a:r>
              <a:rPr lang="en-GB" sz="3600" b="1">
                <a:ea typeface="Calibri"/>
                <a:cs typeface="Calibri"/>
              </a:rPr>
              <a:t>Term 3/4</a:t>
            </a:r>
          </a:p>
          <a:p>
            <a:r>
              <a:rPr lang="en-GB" sz="3600">
                <a:ea typeface="Calibri"/>
                <a:cs typeface="Calibri"/>
              </a:rPr>
              <a:t>Mayan chocolate making experience</a:t>
            </a:r>
          </a:p>
          <a:p>
            <a:r>
              <a:rPr lang="en-GB" sz="3600" b="1">
                <a:ea typeface="Calibri"/>
                <a:cs typeface="Calibri"/>
              </a:rPr>
              <a:t>Term 5/6</a:t>
            </a:r>
            <a:endParaRPr lang="en-GB" sz="3600">
              <a:ea typeface="Calibri"/>
              <a:cs typeface="Calibri"/>
            </a:endParaRPr>
          </a:p>
          <a:p>
            <a:r>
              <a:rPr lang="en-GB" sz="3600" b="1">
                <a:ea typeface="Calibri"/>
                <a:cs typeface="Calibri"/>
              </a:rPr>
              <a:t>PGL </a:t>
            </a:r>
          </a:p>
          <a:p>
            <a:r>
              <a:rPr lang="en-GB" sz="3600">
                <a:ea typeface="Calibri"/>
                <a:cs typeface="Calibri"/>
              </a:rPr>
              <a:t>End of year beach trip</a:t>
            </a:r>
          </a:p>
        </p:txBody>
      </p:sp>
    </p:spTree>
    <p:extLst>
      <p:ext uri="{BB962C8B-B14F-4D97-AF65-F5344CB8AC3E}">
        <p14:creationId xmlns:p14="http://schemas.microsoft.com/office/powerpoint/2010/main" val="3263048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Expectations and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reminders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874" y="1982292"/>
            <a:ext cx="8867711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/>
              <a:t>In Year 6, it is important our pupils have opportunities to develop more independence. </a:t>
            </a:r>
            <a:endParaRPr lang="en-GB" sz="320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/>
              <a:t>Children are permitted to walk to and from school (with written permission) and bring their mobile phones to school.</a:t>
            </a:r>
            <a:endParaRPr lang="en-GB" sz="320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/>
              <a:t>Mobile phone policy must be adhered to at all times.</a:t>
            </a:r>
            <a:endParaRPr lang="en-GB" sz="3200">
              <a:ea typeface="Calibri"/>
              <a:cs typeface="Calibr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>
                <a:ea typeface="Calibri"/>
                <a:cs typeface="Calibri"/>
              </a:rPr>
              <a:t>Behaviour expectations are increased in Yr6. As per our Policy. 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0903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How can you support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at home?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53" y="1510266"/>
            <a:ext cx="8724413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/>
              <a:t>Daily reading: a</a:t>
            </a:r>
            <a:r>
              <a:rPr lang="en-GB" sz="3600">
                <a:ea typeface="Calibri"/>
                <a:cs typeface="Calibri"/>
              </a:rPr>
              <a:t>sk your child their opinions and delve into their understanding of the book they are reading. Can they retell it, comment on the actions of the characters etc.?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>
                <a:ea typeface="Calibri"/>
                <a:cs typeface="Calibri"/>
              </a:rPr>
              <a:t>Encourage independence when completing homework.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>
                <a:ea typeface="Calibri"/>
                <a:cs typeface="Calibri"/>
              </a:rPr>
              <a:t>Worries – encourage your child to speak to their teacher!</a:t>
            </a:r>
          </a:p>
        </p:txBody>
      </p:sp>
    </p:spTree>
    <p:extLst>
      <p:ext uri="{BB962C8B-B14F-4D97-AF65-F5344CB8AC3E}">
        <p14:creationId xmlns:p14="http://schemas.microsoft.com/office/powerpoint/2010/main" val="2015716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A70A1-8754-A2C9-5E51-37A3EB5A6DF3}"/>
            </a:ext>
          </a:extLst>
        </p:cNvPr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40B8E5-2859-D0C0-D28A-59B1819CEFAE}"/>
              </a:ext>
            </a:extLst>
          </p:cNvPr>
          <p:cNvSpPr txBox="1"/>
          <p:nvPr/>
        </p:nvSpPr>
        <p:spPr>
          <a:xfrm>
            <a:off x="724472" y="186357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 anchor="t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FSM</a:t>
            </a:r>
            <a:endParaRPr lang="en-US"/>
          </a:p>
        </p:txBody>
      </p:sp>
      <p:pic>
        <p:nvPicPr>
          <p:cNvPr id="5" name="Picture 2" descr="School Logo">
            <a:hlinkClick r:id="rId3" tooltip="Home Page"/>
            <a:extLst>
              <a:ext uri="{FF2B5EF4-FFF2-40B4-BE49-F238E27FC236}">
                <a16:creationId xmlns:a16="http://schemas.microsoft.com/office/drawing/2014/main" id="{C6088E3D-2CC8-328C-F454-583620E80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FCCE04-363B-8FBD-F2AA-3D35F26C00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BF9CBD-E3C0-BDC0-A2E2-E0DD4393033E}"/>
              </a:ext>
            </a:extLst>
          </p:cNvPr>
          <p:cNvSpPr txBox="1"/>
          <p:nvPr/>
        </p:nvSpPr>
        <p:spPr>
          <a:xfrm>
            <a:off x="118753" y="1510266"/>
            <a:ext cx="8724413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>
                <a:latin typeface="Arial"/>
                <a:ea typeface="Calibri"/>
                <a:cs typeface="Arial"/>
              </a:rPr>
              <a:t>Targeted FSM</a:t>
            </a:r>
            <a:r>
              <a:rPr lang="en-GB" sz="1600">
                <a:latin typeface="Arial"/>
                <a:ea typeface="Calibri"/>
                <a:cs typeface="Arial"/>
              </a:rPr>
              <a:t> – your child may be eligible if you receive: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 Universal Credit </a:t>
            </a:r>
            <a:r>
              <a:rPr lang="en-GB" sz="1600" b="1">
                <a:latin typeface="Arial"/>
                <a:ea typeface="Calibri"/>
                <a:cs typeface="Arial"/>
              </a:rPr>
              <a:t>and</a:t>
            </a:r>
            <a:r>
              <a:rPr lang="en-GB" sz="1600">
                <a:latin typeface="Arial"/>
                <a:ea typeface="Calibri"/>
                <a:cs typeface="Arial"/>
              </a:rPr>
              <a:t> have an annual household income of </a:t>
            </a:r>
            <a:r>
              <a:rPr lang="en-GB" sz="1600" b="1">
                <a:latin typeface="Arial"/>
                <a:ea typeface="Calibri"/>
                <a:cs typeface="Arial"/>
              </a:rPr>
              <a:t>£7,400 or less</a:t>
            </a:r>
            <a:br>
              <a:rPr lang="en-GB" sz="1600" b="1">
                <a:latin typeface="Arial"/>
                <a:ea typeface="Calibri"/>
                <a:cs typeface="Arial"/>
              </a:rPr>
            </a:br>
            <a:r>
              <a:rPr lang="en-GB" sz="1600" b="1">
                <a:latin typeface="Arial"/>
                <a:ea typeface="Calibri"/>
                <a:cs typeface="Arial"/>
              </a:rPr>
              <a:t> </a:t>
            </a:r>
            <a:r>
              <a:rPr lang="en-GB" sz="1600">
                <a:latin typeface="Arial"/>
                <a:ea typeface="Calibri"/>
                <a:cs typeface="Arial"/>
              </a:rPr>
              <a:t>Support under part VI of the Immigration and Asylum Act 1999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 Income-related Employment and Support Allowance 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The guaranteed element of Pension Credit 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Your child might also qualify if you have no recourse to public funds (NRPF).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 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New for 2026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 </a:t>
            </a:r>
            <a:r>
              <a:rPr lang="en-GB" sz="1600" b="1">
                <a:latin typeface="Arial"/>
                <a:ea typeface="Calibri"/>
                <a:cs typeface="Arial"/>
              </a:rPr>
              <a:t> </a:t>
            </a:r>
            <a:br>
              <a:rPr lang="en-GB" sz="1600" b="1">
                <a:latin typeface="Arial"/>
                <a:ea typeface="Calibri"/>
                <a:cs typeface="Arial"/>
              </a:rPr>
            </a:br>
            <a:r>
              <a:rPr lang="en-GB" sz="1600" b="1">
                <a:latin typeface="Arial"/>
                <a:ea typeface="Calibri"/>
                <a:cs typeface="Arial"/>
              </a:rPr>
              <a:t> Expanded FSM </a:t>
            </a:r>
            <a:r>
              <a:rPr lang="en-GB" sz="1600">
                <a:latin typeface="Arial"/>
                <a:ea typeface="Calibri"/>
                <a:cs typeface="Arial"/>
              </a:rPr>
              <a:t>– your child is eligible if you receive: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  Universal Credit </a:t>
            </a:r>
            <a:r>
              <a:rPr lang="en-GB" sz="1600" b="1">
                <a:latin typeface="Arial"/>
                <a:ea typeface="Calibri"/>
                <a:cs typeface="Arial"/>
              </a:rPr>
              <a:t>– your income does not get taken into account.</a:t>
            </a:r>
            <a:br>
              <a:rPr lang="en-GB" sz="1600" b="1">
                <a:latin typeface="Arial"/>
                <a:ea typeface="Calibri"/>
                <a:cs typeface="Arial"/>
              </a:rPr>
            </a:br>
            <a:r>
              <a:rPr lang="en-GB" sz="1600" b="1">
                <a:latin typeface="Arial"/>
                <a:ea typeface="Calibri"/>
                <a:cs typeface="Arial"/>
              </a:rPr>
              <a:t> </a:t>
            </a:r>
            <a:br>
              <a:rPr lang="en-GB" sz="1600" b="1">
                <a:latin typeface="Arial"/>
                <a:ea typeface="Calibri"/>
                <a:cs typeface="Arial"/>
              </a:rPr>
            </a:br>
            <a:r>
              <a:rPr lang="en-GB" sz="1600" b="1">
                <a:latin typeface="Arial"/>
                <a:ea typeface="Calibri"/>
                <a:cs typeface="Arial"/>
              </a:rPr>
              <a:t>Pupils receiving expanded FSM</a:t>
            </a:r>
            <a:r>
              <a:rPr lang="en-GB" sz="1600">
                <a:latin typeface="Arial"/>
                <a:ea typeface="Calibri"/>
                <a:cs typeface="Arial"/>
              </a:rPr>
              <a:t>: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 Can receive free school meals 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Will not attract pupil premium funding for the school, nor be eligible for other support that’s based on targeted FSM </a:t>
            </a:r>
            <a:br>
              <a:rPr lang="en-GB" sz="1600">
                <a:latin typeface="Arial"/>
                <a:ea typeface="Calibri"/>
                <a:cs typeface="Arial"/>
              </a:rPr>
            </a:b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KCC website Online checker to see if you qualify: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 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  <a:hlinkClick r:id="rId6"/>
              </a:rPr>
              <a:t>Apply for free school meals</a:t>
            </a:r>
            <a:br>
              <a:rPr lang="en-GB" sz="1600">
                <a:latin typeface="Arial"/>
                <a:ea typeface="Calibri"/>
                <a:cs typeface="Arial"/>
              </a:rPr>
            </a:br>
            <a:r>
              <a:rPr lang="en-GB" sz="1600">
                <a:latin typeface="Arial"/>
                <a:ea typeface="Calibri"/>
                <a:cs typeface="Arial"/>
              </a:rPr>
              <a:t> </a:t>
            </a:r>
            <a:endParaRPr lang="en-GB" sz="3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0382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Questions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8" name="AutoShape 4" descr="21 Questions Game: 130+ Best Question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5736" y="2564904"/>
            <a:ext cx="5086300" cy="264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0689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581535DADD747AF8B05C9507A116E" ma:contentTypeVersion="14" ma:contentTypeDescription="Create a new document." ma:contentTypeScope="" ma:versionID="b6b7392ecae05d590b323be684c5839e">
  <xsd:schema xmlns:xsd="http://www.w3.org/2001/XMLSchema" xmlns:xs="http://www.w3.org/2001/XMLSchema" xmlns:p="http://schemas.microsoft.com/office/2006/metadata/properties" xmlns:ns2="d9bfd89f-4ea2-47d6-8ff4-f5b4ba08a240" xmlns:ns3="1195936a-cf36-424c-a83f-a2b6cd24616d" targetNamespace="http://schemas.microsoft.com/office/2006/metadata/properties" ma:root="true" ma:fieldsID="4892e32eb90f53b336cf126746b16ab7" ns2:_="" ns3:_="">
    <xsd:import namespace="d9bfd89f-4ea2-47d6-8ff4-f5b4ba08a240"/>
    <xsd:import namespace="1195936a-cf36-424c-a83f-a2b6cd2461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bfd89f-4ea2-47d6-8ff4-f5b4ba08a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c273682-7287-49f1-a014-ad608ce2b9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95936a-cf36-424c-a83f-a2b6cd24616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c3bff9b-affe-4199-8334-42b744088884}" ma:internalName="TaxCatchAll" ma:showField="CatchAllData" ma:web="1195936a-cf36-424c-a83f-a2b6cd246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195936a-cf36-424c-a83f-a2b6cd24616d" xsi:nil="true"/>
    <lcf76f155ced4ddcb4097134ff3c332f xmlns="d9bfd89f-4ea2-47d6-8ff4-f5b4ba08a24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46AC65A-350F-4B04-9111-107A7FEE2A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0A2B25-7E09-4DC3-B89C-03EBF819C3FE}">
  <ds:schemaRefs>
    <ds:schemaRef ds:uri="1195936a-cf36-424c-a83f-a2b6cd24616d"/>
    <ds:schemaRef ds:uri="d9bfd89f-4ea2-47d6-8ff4-f5b4ba08a24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7A93132-3EB8-495A-9FE9-A67FC6E81F62}">
  <ds:schemaRefs>
    <ds:schemaRef ds:uri="1195936a-cf36-424c-a83f-a2b6cd24616d"/>
    <ds:schemaRef ds:uri="5658f2ac-43eb-4a19-9753-74e9ada67b49"/>
    <ds:schemaRef ds:uri="7e824a54-8b73-4457-90f8-857a9c40b004"/>
    <ds:schemaRef ds:uri="d9bfd89f-4ea2-47d6-8ff4-f5b4ba08a24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14</Slides>
  <Notes>14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Theme20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revision>1</cp:revision>
  <dcterms:created xsi:type="dcterms:W3CDTF">2024-09-01T10:41:48Z</dcterms:created>
  <dcterms:modified xsi:type="dcterms:W3CDTF">2026-09-07T12:17:07Z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0x010100F66581535DADD747AF8B05C9507A116E</vt:lpwstr>
  </property>
  <property fmtid="{D5CDD505-2E9C-101B-9397-08002B2CF9AE}" pid="3" name="MediaServiceImageTags">
    <vt:lpwstr/>
  </property>
  <property fmtid="{D5CDD505-2E9C-101B-9397-08002B2CF9AE}" pid="4" name="MSIP_Label_572096a7-ba5e-47af-9e23-b1fd63ccb81d_Enabled">
    <vt:lpwstr>true</vt:lpwstr>
  </property>
  <property fmtid="{D5CDD505-2E9C-101B-9397-08002B2CF9AE}" pid="5" name="MSIP_Label_572096a7-ba5e-47af-9e23-b1fd63ccb81d_SetDate">
    <vt:lpwstr>2026-09-03T12:09:25Z</vt:lpwstr>
  </property>
  <property fmtid="{D5CDD505-2E9C-101B-9397-08002B2CF9AE}" pid="6" name="MSIP_Label_572096a7-ba5e-47af-9e23-b1fd63ccb81d_Method">
    <vt:lpwstr>Standard</vt:lpwstr>
  </property>
  <property fmtid="{D5CDD505-2E9C-101B-9397-08002B2CF9AE}" pid="7" name="MSIP_Label_572096a7-ba5e-47af-9e23-b1fd63ccb81d_Name">
    <vt:lpwstr>defa4170-0d19-0005-0004-bc88714345d2</vt:lpwstr>
  </property>
  <property fmtid="{D5CDD505-2E9C-101B-9397-08002B2CF9AE}" pid="8" name="MSIP_Label_572096a7-ba5e-47af-9e23-b1fd63ccb81d_SiteId">
    <vt:lpwstr>a14359ff-bdd6-47a5-b3ff-c41749ff063d</vt:lpwstr>
  </property>
  <property fmtid="{D5CDD505-2E9C-101B-9397-08002B2CF9AE}" pid="9" name="MSIP_Label_572096a7-ba5e-47af-9e23-b1fd63ccb81d_ActionId">
    <vt:lpwstr>2662bb0b-fb64-49e5-9609-faa075d8853d</vt:lpwstr>
  </property>
  <property fmtid="{D5CDD505-2E9C-101B-9397-08002B2CF9AE}" pid="10" name="MSIP_Label_572096a7-ba5e-47af-9e23-b1fd63ccb81d_ContentBits">
    <vt:lpwstr>0</vt:lpwstr>
  </property>
  <property fmtid="{D5CDD505-2E9C-101B-9397-08002B2CF9AE}" pid="11" name="MSIP_Label_572096a7-ba5e-47af-9e23-b1fd63ccb81d_Tag">
    <vt:lpwstr>10, 3, 0, 2</vt:lpwstr>
  </property>
</Properties>
</file>